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6" r:id="rId2"/>
    <p:sldId id="258" r:id="rId3"/>
    <p:sldId id="262" r:id="rId4"/>
    <p:sldId id="285" r:id="rId5"/>
    <p:sldId id="257" r:id="rId6"/>
    <p:sldId id="259" r:id="rId7"/>
    <p:sldId id="286" r:id="rId8"/>
    <p:sldId id="260" r:id="rId9"/>
    <p:sldId id="263" r:id="rId10"/>
    <p:sldId id="267" r:id="rId11"/>
    <p:sldId id="268" r:id="rId12"/>
    <p:sldId id="264" r:id="rId13"/>
    <p:sldId id="266" r:id="rId14"/>
    <p:sldId id="265" r:id="rId15"/>
    <p:sldId id="269" r:id="rId16"/>
    <p:sldId id="270" r:id="rId17"/>
    <p:sldId id="271" r:id="rId18"/>
    <p:sldId id="272" r:id="rId19"/>
    <p:sldId id="273" r:id="rId20"/>
    <p:sldId id="274" r:id="rId21"/>
    <p:sldId id="277" r:id="rId22"/>
    <p:sldId id="275" r:id="rId23"/>
    <p:sldId id="276" r:id="rId24"/>
    <p:sldId id="278" r:id="rId25"/>
    <p:sldId id="279" r:id="rId26"/>
    <p:sldId id="280" r:id="rId27"/>
    <p:sldId id="281" r:id="rId28"/>
    <p:sldId id="282" r:id="rId29"/>
    <p:sldId id="283" r:id="rId30"/>
    <p:sldId id="284" r:id="rId31"/>
    <p:sldId id="287"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729"/>
    <p:restoredTop sz="94421"/>
  </p:normalViewPr>
  <p:slideViewPr>
    <p:cSldViewPr snapToGrid="0">
      <p:cViewPr varScale="1">
        <p:scale>
          <a:sx n="101" d="100"/>
          <a:sy n="101" d="100"/>
        </p:scale>
        <p:origin x="840" y="114"/>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11/1/2022</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546538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11/1/2022</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570346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11/1/2022</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568403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11/1/2022</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968008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11/1/2022</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600211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11/1/2022</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119327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11/1/2022</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759287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11/1/2022</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764481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11/1/2022</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780093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11/1/2022</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785652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11/1/2022</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969670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11/1/2022</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7473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11/1/2022</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224854176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87" r:id="rId5"/>
    <p:sldLayoutId id="2147483688" r:id="rId6"/>
    <p:sldLayoutId id="2147483694" r:id="rId7"/>
    <p:sldLayoutId id="2147483689" r:id="rId8"/>
    <p:sldLayoutId id="2147483690" r:id="rId9"/>
    <p:sldLayoutId id="2147483691" r:id="rId10"/>
    <p:sldLayoutId id="2147483692" r:id="rId11"/>
    <p:sldLayoutId id="2147483693"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ccts.org/" TargetMode="External"/><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B3F439-81CB-AD7F-27B5-3421AF7C9371}"/>
              </a:ext>
            </a:extLst>
          </p:cNvPr>
          <p:cNvSpPr>
            <a:spLocks noGrp="1"/>
          </p:cNvSpPr>
          <p:nvPr>
            <p:ph type="ctrTitle"/>
          </p:nvPr>
        </p:nvSpPr>
        <p:spPr>
          <a:xfrm>
            <a:off x="0" y="150385"/>
            <a:ext cx="9144000" cy="2405528"/>
          </a:xfrm>
        </p:spPr>
        <p:txBody>
          <a:bodyPr>
            <a:normAutofit/>
          </a:bodyPr>
          <a:lstStyle/>
          <a:p>
            <a:pPr algn="ctr"/>
            <a:r>
              <a:rPr lang="en-US" sz="4200" b="1" i="0" dirty="0">
                <a:solidFill>
                  <a:schemeClr val="accent1">
                    <a:lumMod val="60000"/>
                    <a:lumOff val="40000"/>
                  </a:schemeClr>
                </a:solidFill>
                <a:latin typeface="+mn-lt"/>
                <a:ea typeface="Calibri" panose="020F0502020204030204" pitchFamily="34" charset="0"/>
                <a:cs typeface="Arial" panose="020B0604020202020204" pitchFamily="34" charset="0"/>
              </a:rPr>
              <a:t>Biblical Principles </a:t>
            </a:r>
            <a:br>
              <a:rPr lang="en-US" sz="4200" b="1" i="0" dirty="0">
                <a:solidFill>
                  <a:schemeClr val="accent1">
                    <a:lumMod val="60000"/>
                    <a:lumOff val="40000"/>
                  </a:schemeClr>
                </a:solidFill>
                <a:latin typeface="+mn-lt"/>
                <a:ea typeface="Calibri" panose="020F0502020204030204" pitchFamily="34" charset="0"/>
                <a:cs typeface="Arial" panose="020B0604020202020204" pitchFamily="34" charset="0"/>
              </a:rPr>
            </a:br>
            <a:r>
              <a:rPr lang="en-US" sz="4200" b="1" i="0" dirty="0">
                <a:solidFill>
                  <a:schemeClr val="accent1">
                    <a:lumMod val="60000"/>
                    <a:lumOff val="40000"/>
                  </a:schemeClr>
                </a:solidFill>
                <a:latin typeface="+mn-lt"/>
                <a:ea typeface="Calibri" panose="020F0502020204030204" pitchFamily="34" charset="0"/>
                <a:cs typeface="Arial" panose="020B0604020202020204" pitchFamily="34" charset="0"/>
              </a:rPr>
              <a:t>for Christian Military Service</a:t>
            </a:r>
            <a:br>
              <a:rPr lang="en-US" sz="4200" b="1" i="0" dirty="0">
                <a:latin typeface="+mn-lt"/>
                <a:ea typeface="Calibri" panose="020F0502020204030204" pitchFamily="34" charset="0"/>
                <a:cs typeface="Arial" panose="020B0604020202020204" pitchFamily="34" charset="0"/>
              </a:rPr>
            </a:br>
            <a:endParaRPr lang="en-US" sz="4200" b="1" i="0" dirty="0">
              <a:latin typeface="+mn-lt"/>
            </a:endParaRPr>
          </a:p>
        </p:txBody>
      </p:sp>
      <p:sp>
        <p:nvSpPr>
          <p:cNvPr id="3" name="Subtitle 2">
            <a:extLst>
              <a:ext uri="{FF2B5EF4-FFF2-40B4-BE49-F238E27FC236}">
                <a16:creationId xmlns:a16="http://schemas.microsoft.com/office/drawing/2014/main" id="{9D8DC8EC-DEC9-0BD8-ABD8-10BA27BD500A}"/>
              </a:ext>
            </a:extLst>
          </p:cNvPr>
          <p:cNvSpPr>
            <a:spLocks noGrp="1"/>
          </p:cNvSpPr>
          <p:nvPr>
            <p:ph type="subTitle" idx="1"/>
          </p:nvPr>
        </p:nvSpPr>
        <p:spPr>
          <a:xfrm>
            <a:off x="1436558" y="2096101"/>
            <a:ext cx="6268597" cy="1220394"/>
          </a:xfrm>
        </p:spPr>
        <p:txBody>
          <a:bodyPr>
            <a:normAutofit/>
          </a:bodyPr>
          <a:lstStyle/>
          <a:p>
            <a:pPr algn="ctr"/>
            <a:r>
              <a:rPr lang="en-US" b="1" dirty="0">
                <a:solidFill>
                  <a:schemeClr val="accent5">
                    <a:lumMod val="50000"/>
                  </a:schemeClr>
                </a:solidFill>
              </a:rPr>
              <a:t>5 </a:t>
            </a:r>
            <a:r>
              <a:rPr lang="en-US" sz="2800" b="1" dirty="0">
                <a:solidFill>
                  <a:schemeClr val="accent5">
                    <a:lumMod val="50000"/>
                  </a:schemeClr>
                </a:solidFill>
              </a:rPr>
              <a:t>Christ-Centered</a:t>
            </a:r>
            <a:r>
              <a:rPr lang="en-US" b="1" dirty="0">
                <a:solidFill>
                  <a:schemeClr val="accent5">
                    <a:lumMod val="50000"/>
                  </a:schemeClr>
                </a:solidFill>
              </a:rPr>
              <a:t>,</a:t>
            </a:r>
            <a:br>
              <a:rPr lang="en-US" b="1" dirty="0">
                <a:solidFill>
                  <a:schemeClr val="accent5">
                    <a:lumMod val="50000"/>
                  </a:schemeClr>
                </a:solidFill>
              </a:rPr>
            </a:br>
            <a:r>
              <a:rPr lang="en-US" b="1" dirty="0">
                <a:solidFill>
                  <a:schemeClr val="accent5">
                    <a:lumMod val="50000"/>
                  </a:schemeClr>
                </a:solidFill>
              </a:rPr>
              <a:t>inductive Bible Studies </a:t>
            </a:r>
          </a:p>
        </p:txBody>
      </p:sp>
      <p:pic>
        <p:nvPicPr>
          <p:cNvPr id="7" name="Picture 6">
            <a:extLst>
              <a:ext uri="{FF2B5EF4-FFF2-40B4-BE49-F238E27FC236}">
                <a16:creationId xmlns:a16="http://schemas.microsoft.com/office/drawing/2014/main" id="{43FA3E35-CFC1-D00E-068D-2C653C087DBC}"/>
              </a:ext>
            </a:extLst>
          </p:cNvPr>
          <p:cNvPicPr>
            <a:picLocks noChangeAspect="1"/>
          </p:cNvPicPr>
          <p:nvPr/>
        </p:nvPicPr>
        <p:blipFill>
          <a:blip r:embed="rId2"/>
          <a:stretch>
            <a:fillRect/>
          </a:stretch>
        </p:blipFill>
        <p:spPr>
          <a:xfrm>
            <a:off x="2588853" y="3280304"/>
            <a:ext cx="3321534" cy="2043568"/>
          </a:xfrm>
          <a:prstGeom prst="rect">
            <a:avLst/>
          </a:prstGeom>
        </p:spPr>
      </p:pic>
      <p:sp>
        <p:nvSpPr>
          <p:cNvPr id="8" name="TextBox 7">
            <a:extLst>
              <a:ext uri="{FF2B5EF4-FFF2-40B4-BE49-F238E27FC236}">
                <a16:creationId xmlns:a16="http://schemas.microsoft.com/office/drawing/2014/main" id="{1E773D4C-4D9E-7F8D-F42D-26765DECC108}"/>
              </a:ext>
            </a:extLst>
          </p:cNvPr>
          <p:cNvSpPr txBox="1"/>
          <p:nvPr/>
        </p:nvSpPr>
        <p:spPr>
          <a:xfrm>
            <a:off x="-2285" y="5729038"/>
            <a:ext cx="9267470" cy="830997"/>
          </a:xfrm>
          <a:prstGeom prst="rect">
            <a:avLst/>
          </a:prstGeom>
          <a:noFill/>
        </p:spPr>
        <p:txBody>
          <a:bodyPr wrap="square" rtlCol="0">
            <a:spAutoFit/>
          </a:bodyPr>
          <a:lstStyle/>
          <a:p>
            <a:pPr algn="ctr"/>
            <a:r>
              <a:rPr lang="en-US" sz="2400" dirty="0">
                <a:solidFill>
                  <a:schemeClr val="tx1">
                    <a:lumMod val="95000"/>
                    <a:lumOff val="5000"/>
                  </a:schemeClr>
                </a:solidFill>
              </a:rPr>
              <a:t>Association for Christian Conferences,</a:t>
            </a:r>
            <a:br>
              <a:rPr lang="en-US" sz="2400" dirty="0">
                <a:solidFill>
                  <a:schemeClr val="tx1">
                    <a:lumMod val="95000"/>
                    <a:lumOff val="5000"/>
                  </a:schemeClr>
                </a:solidFill>
              </a:rPr>
            </a:br>
            <a:r>
              <a:rPr lang="en-US" sz="2400" dirty="0">
                <a:solidFill>
                  <a:schemeClr val="tx1">
                    <a:lumMod val="95000"/>
                    <a:lumOff val="5000"/>
                  </a:schemeClr>
                </a:solidFill>
              </a:rPr>
              <a:t> Teaching and Service  </a:t>
            </a:r>
            <a:r>
              <a:rPr lang="en-US" sz="2400" dirty="0">
                <a:solidFill>
                  <a:schemeClr val="tx1">
                    <a:lumMod val="95000"/>
                    <a:lumOff val="5000"/>
                  </a:schemeClr>
                </a:solidFill>
                <a:hlinkClick r:id="rId3">
                  <a:extLst>
                    <a:ext uri="{A12FA001-AC4F-418D-AE19-62706E023703}">
                      <ahyp:hlinkClr xmlns:ahyp="http://schemas.microsoft.com/office/drawing/2018/hyperlinkcolor" val="tx"/>
                    </a:ext>
                  </a:extLst>
                </a:hlinkClick>
              </a:rPr>
              <a:t>www.accts.org</a:t>
            </a:r>
            <a:r>
              <a:rPr lang="en-US" sz="2400" dirty="0">
                <a:solidFill>
                  <a:schemeClr val="tx1">
                    <a:lumMod val="95000"/>
                    <a:lumOff val="5000"/>
                  </a:schemeClr>
                </a:solidFill>
              </a:rPr>
              <a:t> </a:t>
            </a:r>
          </a:p>
        </p:txBody>
      </p:sp>
    </p:spTree>
    <p:extLst>
      <p:ext uri="{BB962C8B-B14F-4D97-AF65-F5344CB8AC3E}">
        <p14:creationId xmlns:p14="http://schemas.microsoft.com/office/powerpoint/2010/main" val="600892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62FD90-756C-ABEB-AF36-4EE670EB53C3}"/>
              </a:ext>
            </a:extLst>
          </p:cNvPr>
          <p:cNvSpPr>
            <a:spLocks noGrp="1"/>
          </p:cNvSpPr>
          <p:nvPr>
            <p:ph idx="1"/>
          </p:nvPr>
        </p:nvSpPr>
        <p:spPr>
          <a:xfrm>
            <a:off x="875601" y="1473721"/>
            <a:ext cx="8126506" cy="5162201"/>
          </a:xfrm>
        </p:spPr>
        <p:txBody>
          <a:bodyPr>
            <a:normAutofit fontScale="62500" lnSpcReduction="20000"/>
          </a:bodyPr>
          <a:lstStyle/>
          <a:p>
            <a:pPr marL="0" indent="0">
              <a:buNone/>
            </a:pPr>
            <a:endParaRPr lang="en-US" sz="3200" b="1" dirty="0">
              <a:latin typeface="Calibri" panose="020F0502020204030204" pitchFamily="34" charset="0"/>
              <a:cs typeface="Calibri" panose="020F0502020204030204" pitchFamily="34" charset="0"/>
            </a:endParaRPr>
          </a:p>
          <a:p>
            <a:pPr>
              <a:spcBef>
                <a:spcPts val="0"/>
              </a:spcBef>
              <a:spcAft>
                <a:spcPts val="600"/>
              </a:spcAft>
            </a:pPr>
            <a:r>
              <a:rPr lang="en-US" sz="2900" b="1" dirty="0">
                <a:latin typeface="Calibri" panose="020F0502020204030204" pitchFamily="34" charset="0"/>
                <a:cs typeface="Calibri" panose="020F0502020204030204" pitchFamily="34" charset="0"/>
              </a:rPr>
              <a:t>Opening Prayer</a:t>
            </a:r>
          </a:p>
          <a:p>
            <a:pPr marL="0" marR="0">
              <a:spcBef>
                <a:spcPts val="0"/>
              </a:spcBef>
              <a:spcAft>
                <a:spcPts val="600"/>
              </a:spcAft>
            </a:pPr>
            <a:r>
              <a:rPr lang="en-US" sz="2900" dirty="0">
                <a:effectLst/>
                <a:latin typeface="Calibri" panose="020F0502020204030204" pitchFamily="34" charset="0"/>
                <a:ea typeface="Calibri" panose="020F0502020204030204" pitchFamily="34" charset="0"/>
                <a:cs typeface="Calibri" panose="020F0502020204030204" pitchFamily="34" charset="0"/>
              </a:rPr>
              <a:t>Read </a:t>
            </a:r>
            <a:r>
              <a:rPr lang="en-US" sz="2900" b="1" dirty="0">
                <a:effectLst/>
                <a:latin typeface="Calibri" panose="020F0502020204030204" pitchFamily="34" charset="0"/>
                <a:ea typeface="Calibri" panose="020F0502020204030204" pitchFamily="34" charset="0"/>
                <a:cs typeface="Calibri" panose="020F0502020204030204" pitchFamily="34" charset="0"/>
              </a:rPr>
              <a:t>Luke 3:1-17 </a:t>
            </a:r>
            <a:r>
              <a:rPr lang="en-US" sz="2900" dirty="0">
                <a:effectLst/>
                <a:latin typeface="Calibri" panose="020F0502020204030204" pitchFamily="34" charset="0"/>
                <a:ea typeface="Calibri" panose="020F0502020204030204" pitchFamily="34" charset="0"/>
                <a:cs typeface="Calibri" panose="020F0502020204030204" pitchFamily="34" charset="0"/>
              </a:rPr>
              <a:t>and answer the following questions:</a:t>
            </a:r>
          </a:p>
          <a:p>
            <a:pPr marL="800100" lvl="1" indent="-342900">
              <a:spcBef>
                <a:spcPts val="0"/>
              </a:spcBef>
              <a:spcAft>
                <a:spcPts val="600"/>
              </a:spcAft>
              <a:buFont typeface="Symbol" pitchFamily="2" charset="2"/>
              <a:buChar char=""/>
            </a:pPr>
            <a:r>
              <a:rPr lang="en-US" sz="2500" dirty="0">
                <a:effectLst/>
                <a:latin typeface="Calibri" panose="020F0502020204030204" pitchFamily="34" charset="0"/>
                <a:ea typeface="Calibri" panose="020F0502020204030204" pitchFamily="34" charset="0"/>
                <a:cs typeface="Calibri" panose="020F0502020204030204" pitchFamily="34" charset="0"/>
              </a:rPr>
              <a:t>What is happening at the river? What different professions are asking John questions? What kinds of questions are they asking?</a:t>
            </a:r>
          </a:p>
          <a:p>
            <a:pPr marL="800100" lvl="1" indent="-342900">
              <a:spcBef>
                <a:spcPts val="0"/>
              </a:spcBef>
              <a:spcAft>
                <a:spcPts val="600"/>
              </a:spcAft>
              <a:buFont typeface="Symbol" pitchFamily="2" charset="2"/>
              <a:buChar char=""/>
            </a:pPr>
            <a:r>
              <a:rPr lang="en-US" sz="2500" dirty="0">
                <a:effectLst/>
                <a:latin typeface="Calibri" panose="020F0502020204030204" pitchFamily="34" charset="0"/>
                <a:ea typeface="Calibri" panose="020F0502020204030204" pitchFamily="34" charset="0"/>
                <a:cs typeface="Calibri" panose="020F0502020204030204" pitchFamily="34" charset="0"/>
              </a:rPr>
              <a:t>Why do you think answers to these kinds of questions are important for people serving God? How does John’s answer apply to individuals or groups? Why?</a:t>
            </a:r>
            <a:endParaRPr lang="en-US" sz="29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600"/>
              </a:spcAft>
            </a:pPr>
            <a:r>
              <a:rPr lang="en-US" sz="2900" dirty="0">
                <a:effectLst/>
                <a:latin typeface="Calibri" panose="020F0502020204030204" pitchFamily="34" charset="0"/>
                <a:ea typeface="Calibri" panose="020F0502020204030204" pitchFamily="34" charset="0"/>
                <a:cs typeface="Calibri" panose="020F0502020204030204" pitchFamily="34" charset="0"/>
              </a:rPr>
              <a:t>Now focus on </a:t>
            </a:r>
            <a:r>
              <a:rPr lang="en-US" sz="2900" b="1" dirty="0">
                <a:effectLst/>
                <a:latin typeface="Calibri" panose="020F0502020204030204" pitchFamily="34" charset="0"/>
                <a:ea typeface="Calibri" panose="020F0502020204030204" pitchFamily="34" charset="0"/>
                <a:cs typeface="Calibri" panose="020F0502020204030204" pitchFamily="34" charset="0"/>
              </a:rPr>
              <a:t>Luke 3:14</a:t>
            </a:r>
            <a:r>
              <a:rPr lang="en-US" sz="2900" dirty="0">
                <a:effectLst/>
                <a:latin typeface="Calibri" panose="020F0502020204030204" pitchFamily="34" charset="0"/>
                <a:ea typeface="Calibri" panose="020F0502020204030204" pitchFamily="34" charset="0"/>
                <a:cs typeface="Calibri" panose="020F0502020204030204" pitchFamily="34" charset="0"/>
              </a:rPr>
              <a:t>:</a:t>
            </a:r>
          </a:p>
          <a:p>
            <a:pPr marL="800100" lvl="1" indent="-342900">
              <a:spcBef>
                <a:spcPts val="0"/>
              </a:spcBef>
              <a:spcAft>
                <a:spcPts val="600"/>
              </a:spcAft>
              <a:buFont typeface="Symbol" pitchFamily="2" charset="2"/>
              <a:buChar char=""/>
            </a:pPr>
            <a:r>
              <a:rPr lang="en-US" sz="2500" dirty="0">
                <a:effectLst/>
                <a:latin typeface="Calibri" panose="020F0502020204030204" pitchFamily="34" charset="0"/>
                <a:ea typeface="Calibri" panose="020F0502020204030204" pitchFamily="34" charset="0"/>
                <a:cs typeface="Calibri" panose="020F0502020204030204" pitchFamily="34" charset="0"/>
              </a:rPr>
              <a:t>Do you think the Roman soldiers ask John a different kind of question than the other groups? What is different or similar in their question?</a:t>
            </a:r>
          </a:p>
          <a:p>
            <a:pPr marL="800100" lvl="1" indent="-342900">
              <a:spcBef>
                <a:spcPts val="0"/>
              </a:spcBef>
              <a:spcAft>
                <a:spcPts val="600"/>
              </a:spcAft>
              <a:buFont typeface="Symbol" pitchFamily="2" charset="2"/>
              <a:buChar char=""/>
            </a:pPr>
            <a:r>
              <a:rPr lang="en-US" sz="2500" dirty="0">
                <a:effectLst/>
                <a:latin typeface="Calibri" panose="020F0502020204030204" pitchFamily="34" charset="0"/>
                <a:ea typeface="Calibri" panose="020F0502020204030204" pitchFamily="34" charset="0"/>
                <a:cs typeface="Calibri" panose="020F0502020204030204" pitchFamily="34" charset="0"/>
              </a:rPr>
              <a:t>What three things does John tell the soldiers?</a:t>
            </a:r>
          </a:p>
          <a:p>
            <a:pPr marL="800100" lvl="1" indent="-342900">
              <a:spcBef>
                <a:spcPts val="0"/>
              </a:spcBef>
              <a:spcAft>
                <a:spcPts val="600"/>
              </a:spcAft>
              <a:buFont typeface="Symbol" pitchFamily="2" charset="2"/>
              <a:buChar char=""/>
            </a:pPr>
            <a:r>
              <a:rPr lang="en-US" sz="2500" dirty="0">
                <a:effectLst/>
                <a:latin typeface="Calibri" panose="020F0502020204030204" pitchFamily="34" charset="0"/>
                <a:ea typeface="Calibri" panose="020F0502020204030204" pitchFamily="34" charset="0"/>
                <a:cs typeface="Calibri" panose="020F0502020204030204" pitchFamily="34" charset="0"/>
              </a:rPr>
              <a:t>Do you think John is only talking about ethical and spiritual practices involving money? What else can he mean?</a:t>
            </a:r>
          </a:p>
          <a:p>
            <a:pPr marL="800100" lvl="1" indent="-342900">
              <a:spcBef>
                <a:spcPts val="0"/>
              </a:spcBef>
              <a:spcAft>
                <a:spcPts val="600"/>
              </a:spcAft>
              <a:buFont typeface="Symbol" pitchFamily="2" charset="2"/>
              <a:buChar char=""/>
            </a:pPr>
            <a:r>
              <a:rPr lang="en-US" sz="2500" dirty="0">
                <a:effectLst/>
                <a:latin typeface="Calibri" panose="020F0502020204030204" pitchFamily="34" charset="0"/>
                <a:ea typeface="Calibri" panose="020F0502020204030204" pitchFamily="34" charset="0"/>
                <a:cs typeface="Calibri" panose="020F0502020204030204" pitchFamily="34" charset="0"/>
              </a:rPr>
              <a:t>What do you think the Roman soldiers were expecting John to say?</a:t>
            </a:r>
          </a:p>
          <a:p>
            <a:pPr marL="800100" lvl="1" indent="-342900">
              <a:spcBef>
                <a:spcPts val="0"/>
              </a:spcBef>
              <a:spcAft>
                <a:spcPts val="600"/>
              </a:spcAft>
              <a:buFont typeface="Symbol" pitchFamily="2" charset="2"/>
              <a:buChar char=""/>
            </a:pPr>
            <a:r>
              <a:rPr lang="en-US" sz="2500" dirty="0">
                <a:effectLst/>
                <a:latin typeface="Calibri" panose="020F0502020204030204" pitchFamily="34" charset="0"/>
                <a:ea typeface="Calibri" panose="020F0502020204030204" pitchFamily="34" charset="0"/>
                <a:cs typeface="Calibri" panose="020F0502020204030204" pitchFamily="34" charset="0"/>
              </a:rPr>
              <a:t>Why didn’t John require the soldiers to leave the military?</a:t>
            </a:r>
          </a:p>
          <a:p>
            <a:pPr marL="800100" lvl="1" indent="-342900">
              <a:spcBef>
                <a:spcPts val="0"/>
              </a:spcBef>
              <a:spcAft>
                <a:spcPts val="600"/>
              </a:spcAft>
              <a:buFont typeface="Symbol" pitchFamily="2" charset="2"/>
              <a:buChar char=""/>
            </a:pPr>
            <a:r>
              <a:rPr lang="en-US" sz="2500" dirty="0">
                <a:effectLst/>
                <a:latin typeface="Calibri" panose="020F0502020204030204" pitchFamily="34" charset="0"/>
                <a:ea typeface="Calibri" panose="020F0502020204030204" pitchFamily="34" charset="0"/>
                <a:cs typeface="Calibri" panose="020F0502020204030204" pitchFamily="34" charset="0"/>
              </a:rPr>
              <a:t>What other miliary activities apply to John’s answer?</a:t>
            </a:r>
          </a:p>
          <a:p>
            <a:pPr marL="800100" lvl="1" indent="-342900">
              <a:spcBef>
                <a:spcPts val="0"/>
              </a:spcBef>
              <a:spcAft>
                <a:spcPts val="600"/>
              </a:spcAft>
              <a:buFont typeface="Symbol" pitchFamily="2" charset="2"/>
              <a:buChar char=""/>
            </a:pPr>
            <a:r>
              <a:rPr lang="en-US" sz="2500" dirty="0">
                <a:effectLst/>
                <a:latin typeface="Calibri" panose="020F0502020204030204" pitchFamily="34" charset="0"/>
                <a:ea typeface="Calibri" panose="020F0502020204030204" pitchFamily="34" charset="0"/>
                <a:cs typeface="Calibri" panose="020F0502020204030204" pitchFamily="34" charset="0"/>
              </a:rPr>
              <a:t>How do we practice proper uses of authority and power? </a:t>
            </a:r>
          </a:p>
          <a:p>
            <a:pPr marL="800100" lvl="1" indent="-342900">
              <a:spcBef>
                <a:spcPts val="0"/>
              </a:spcBef>
              <a:spcAft>
                <a:spcPts val="600"/>
              </a:spcAft>
              <a:buFont typeface="Symbol" pitchFamily="2" charset="2"/>
              <a:buChar char=""/>
            </a:pPr>
            <a:r>
              <a:rPr lang="en-US" sz="2500" dirty="0">
                <a:effectLst/>
                <a:latin typeface="Calibri" panose="020F0502020204030204" pitchFamily="34" charset="0"/>
                <a:ea typeface="Calibri" panose="020F0502020204030204" pitchFamily="34" charset="0"/>
                <a:cs typeface="Calibri" panose="020F0502020204030204" pitchFamily="34" charset="0"/>
              </a:rPr>
              <a:t>How do we maintain ourselves in times of hardship and fear?</a:t>
            </a:r>
          </a:p>
          <a:p>
            <a:pPr marL="800100" lvl="1" indent="-342900">
              <a:spcBef>
                <a:spcPts val="0"/>
              </a:spcBef>
              <a:spcAft>
                <a:spcPts val="600"/>
              </a:spcAft>
              <a:buFont typeface="Symbol" pitchFamily="2" charset="2"/>
              <a:buChar char=""/>
            </a:pPr>
            <a:r>
              <a:rPr lang="en-US" sz="2500" dirty="0">
                <a:effectLst/>
                <a:latin typeface="Calibri" panose="020F0502020204030204" pitchFamily="34" charset="0"/>
                <a:ea typeface="Calibri" panose="020F0502020204030204" pitchFamily="34" charset="0"/>
                <a:cs typeface="Calibri" panose="020F0502020204030204" pitchFamily="34" charset="0"/>
              </a:rPr>
              <a:t>Does John’s answer apply to individuals or to your units? Why?</a:t>
            </a:r>
          </a:p>
        </p:txBody>
      </p:sp>
      <p:sp>
        <p:nvSpPr>
          <p:cNvPr id="5" name="Title 1">
            <a:extLst>
              <a:ext uri="{FF2B5EF4-FFF2-40B4-BE49-F238E27FC236}">
                <a16:creationId xmlns:a16="http://schemas.microsoft.com/office/drawing/2014/main" id="{195D532D-6E90-F044-540C-DAB233301A53}"/>
              </a:ext>
            </a:extLst>
          </p:cNvPr>
          <p:cNvSpPr>
            <a:spLocks noGrp="1"/>
          </p:cNvSpPr>
          <p:nvPr>
            <p:ph type="title"/>
          </p:nvPr>
        </p:nvSpPr>
        <p:spPr>
          <a:xfrm>
            <a:off x="2036679" y="435327"/>
            <a:ext cx="6851962" cy="1272608"/>
          </a:xfrm>
        </p:spPr>
        <p:txBody>
          <a:bodyPr>
            <a:normAutofit/>
          </a:bodyPr>
          <a:lstStyle/>
          <a:p>
            <a:pPr algn="r">
              <a:spcAft>
                <a:spcPts val="600"/>
              </a:spcAft>
            </a:pPr>
            <a:r>
              <a:rPr lang="en-US" sz="2400" b="1" i="0" dirty="0">
                <a:latin typeface="+mn-lt"/>
              </a:rPr>
              <a:t>Study 1: </a:t>
            </a:r>
            <a:r>
              <a:rPr lang="en-US" sz="2400" b="1" i="0" dirty="0">
                <a:solidFill>
                  <a:schemeClr val="accent1">
                    <a:lumMod val="60000"/>
                    <a:lumOff val="40000"/>
                  </a:schemeClr>
                </a:solidFill>
                <a:latin typeface="+mn-lt"/>
              </a:rPr>
              <a:t>What Does God Require of Us? </a:t>
            </a:r>
            <a:br>
              <a:rPr lang="en-US" sz="2200" b="1" i="0" dirty="0">
                <a:latin typeface="+mn-lt"/>
              </a:rPr>
            </a:br>
            <a:r>
              <a:rPr lang="en-US" sz="2000" b="1" i="0" dirty="0">
                <a:latin typeface="+mn-lt"/>
              </a:rPr>
              <a:t>John the Baptizer and the Roman Soldiers</a:t>
            </a:r>
            <a:endParaRPr lang="en-US" b="1" i="0" dirty="0">
              <a:latin typeface="+mn-lt"/>
            </a:endParaRPr>
          </a:p>
        </p:txBody>
      </p:sp>
      <p:pic>
        <p:nvPicPr>
          <p:cNvPr id="2" name="Picture 1">
            <a:extLst>
              <a:ext uri="{FF2B5EF4-FFF2-40B4-BE49-F238E27FC236}">
                <a16:creationId xmlns:a16="http://schemas.microsoft.com/office/drawing/2014/main" id="{F10F3562-7E11-00F1-BF0D-A019F1E2495A}"/>
              </a:ext>
            </a:extLst>
          </p:cNvPr>
          <p:cNvPicPr>
            <a:picLocks noChangeAspect="1"/>
          </p:cNvPicPr>
          <p:nvPr/>
        </p:nvPicPr>
        <p:blipFill>
          <a:blip r:embed="rId2"/>
          <a:stretch>
            <a:fillRect/>
          </a:stretch>
        </p:blipFill>
        <p:spPr>
          <a:xfrm>
            <a:off x="141893" y="6002574"/>
            <a:ext cx="1163521" cy="715854"/>
          </a:xfrm>
          <a:prstGeom prst="rect">
            <a:avLst/>
          </a:prstGeom>
        </p:spPr>
      </p:pic>
    </p:spTree>
    <p:extLst>
      <p:ext uri="{BB962C8B-B14F-4D97-AF65-F5344CB8AC3E}">
        <p14:creationId xmlns:p14="http://schemas.microsoft.com/office/powerpoint/2010/main" val="3935090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62FD90-756C-ABEB-AF36-4EE670EB53C3}"/>
              </a:ext>
            </a:extLst>
          </p:cNvPr>
          <p:cNvSpPr>
            <a:spLocks noGrp="1"/>
          </p:cNvSpPr>
          <p:nvPr>
            <p:ph idx="1"/>
          </p:nvPr>
        </p:nvSpPr>
        <p:spPr>
          <a:xfrm>
            <a:off x="141893" y="1714862"/>
            <a:ext cx="9002107" cy="5099071"/>
          </a:xfrm>
        </p:spPr>
        <p:txBody>
          <a:bodyPr>
            <a:normAutofit/>
          </a:bodyPr>
          <a:lstStyle/>
          <a:p>
            <a:pPr>
              <a:spcBef>
                <a:spcPts val="0"/>
              </a:spcBef>
              <a:spcAft>
                <a:spcPts val="600"/>
              </a:spcAft>
            </a:pPr>
            <a:r>
              <a:rPr lang="en-US" sz="1600" dirty="0">
                <a:effectLst/>
                <a:latin typeface="Calibri" panose="020F0502020204030204" pitchFamily="34" charset="0"/>
                <a:ea typeface="Calibri" panose="020F0502020204030204" pitchFamily="34" charset="0"/>
                <a:cs typeface="Calibri" panose="020F0502020204030204" pitchFamily="34" charset="0"/>
              </a:rPr>
              <a:t>Now read </a:t>
            </a:r>
            <a:r>
              <a:rPr lang="en-US" sz="1600" b="1" dirty="0">
                <a:effectLst/>
                <a:latin typeface="Calibri" panose="020F0502020204030204" pitchFamily="34" charset="0"/>
                <a:ea typeface="Calibri" panose="020F0502020204030204" pitchFamily="34" charset="0"/>
                <a:cs typeface="Calibri" panose="020F0502020204030204" pitchFamily="34" charset="0"/>
              </a:rPr>
              <a:t>Luke 13:1 </a:t>
            </a:r>
            <a:r>
              <a:rPr lang="en-US" sz="1600" dirty="0">
                <a:effectLst/>
                <a:latin typeface="Calibri" panose="020F0502020204030204" pitchFamily="34" charset="0"/>
                <a:ea typeface="Calibri" panose="020F0502020204030204" pitchFamily="34" charset="0"/>
                <a:cs typeface="Calibri" panose="020F0502020204030204" pitchFamily="34" charset="0"/>
              </a:rPr>
              <a:t>about soldiers behaving wrongly:</a:t>
            </a:r>
          </a:p>
          <a:p>
            <a:pPr marL="800100" lvl="1" indent="-342900">
              <a:spcBef>
                <a:spcPts val="0"/>
              </a:spcBef>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Where do other people factor into how we measure the consequences of our actions? How do these passages connect with practices of military distinction, necessity, the unnecessary suffering of others, and proportionality?</a:t>
            </a:r>
          </a:p>
          <a:p>
            <a:pPr marL="800100" lvl="1" indent="-342900">
              <a:spcBef>
                <a:spcPts val="0"/>
              </a:spcBef>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How does John’s answer apply to our stewardship of air, sea, land, cyber, and space power? How do Jesus’ and John’s words guide our answers to these questions?</a:t>
            </a:r>
          </a:p>
          <a:p>
            <a:pPr>
              <a:spcBef>
                <a:spcPts val="600"/>
              </a:spcBef>
              <a:spcAft>
                <a:spcPts val="600"/>
              </a:spcAft>
            </a:pPr>
            <a:r>
              <a:rPr lang="en-US" sz="1600" b="1" dirty="0">
                <a:effectLst/>
                <a:latin typeface="Calibri" panose="020F0502020204030204" pitchFamily="34" charset="0"/>
                <a:ea typeface="Calibri" panose="020F0502020204030204" pitchFamily="34" charset="0"/>
                <a:cs typeface="Calibri" panose="020F0502020204030204" pitchFamily="34" charset="0"/>
              </a:rPr>
              <a:t>Final questions:</a:t>
            </a:r>
          </a:p>
          <a:p>
            <a:pPr marL="800100" lvl="1" indent="-342900">
              <a:spcBef>
                <a:spcPts val="0"/>
              </a:spcBef>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What are the virtues and values that God requires of those in military service?  The four basic principles for targeting in the Law of Armed Conflict are distinction, military necessity, prevention of unnecessary suffering, and proportionality. How do you think John’s answer to the Roman soldiers applies to these principles?</a:t>
            </a:r>
          </a:p>
          <a:p>
            <a:pPr marL="800100" lvl="1" indent="-342900">
              <a:spcBef>
                <a:spcPts val="0"/>
              </a:spcBef>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Do John’s final words to the crowd offer any grace to the crowd and to the soldiers? What is this grace? How do the fruits of the Holy Spirit inform John’s answer to the soldiers (Galatians 5:22-23)?</a:t>
            </a:r>
          </a:p>
          <a:p>
            <a:pPr marL="800100" lvl="1" indent="-342900">
              <a:spcBef>
                <a:spcPts val="0"/>
              </a:spcBef>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What standards do you think God will use for judging our actions as military members?</a:t>
            </a:r>
            <a:r>
              <a:rPr lang="en-US" sz="1600" dirty="0">
                <a:latin typeface="Calibri" panose="020F0502020204030204" pitchFamily="34" charset="0"/>
                <a:ea typeface="Calibri" panose="020F0502020204030204" pitchFamily="34" charset="0"/>
                <a:cs typeface="Calibri" panose="020F0502020204030204" pitchFamily="34" charset="0"/>
              </a:rPr>
              <a:t> </a:t>
            </a:r>
            <a:r>
              <a:rPr lang="en-US" sz="1600" dirty="0">
                <a:effectLst/>
                <a:latin typeface="Calibri" panose="020F0502020204030204" pitchFamily="34" charset="0"/>
                <a:ea typeface="Calibri" panose="020F0502020204030204" pitchFamily="34" charset="0"/>
                <a:cs typeface="Calibri" panose="020F0502020204030204" pitchFamily="34" charset="0"/>
              </a:rPr>
              <a:t> How will the above verses inform your values and practices?</a:t>
            </a:r>
          </a:p>
          <a:p>
            <a:pPr marL="342900" indent="-342900">
              <a:spcBef>
                <a:spcPts val="0"/>
              </a:spcBef>
              <a:buFont typeface="Symbol" pitchFamily="2" charset="2"/>
              <a:buChar char=""/>
            </a:pPr>
            <a:r>
              <a:rPr lang="en-US" sz="1600" b="1" dirty="0">
                <a:latin typeface="Calibri" panose="020F0502020204030204" pitchFamily="34" charset="0"/>
                <a:ea typeface="Calibri" panose="020F0502020204030204" pitchFamily="34" charset="0"/>
                <a:cs typeface="Calibri" panose="020F0502020204030204" pitchFamily="34" charset="0"/>
              </a:rPr>
              <a:t>                            </a:t>
            </a:r>
            <a:br>
              <a:rPr lang="en-US" sz="1600" b="1" dirty="0">
                <a:latin typeface="Calibri" panose="020F0502020204030204" pitchFamily="34" charset="0"/>
                <a:ea typeface="Calibri" panose="020F0502020204030204" pitchFamily="34" charset="0"/>
                <a:cs typeface="Calibri" panose="020F0502020204030204" pitchFamily="34" charset="0"/>
              </a:rPr>
            </a:br>
            <a:r>
              <a:rPr lang="en-US" sz="1600" b="1" dirty="0">
                <a:latin typeface="Calibri" panose="020F0502020204030204" pitchFamily="34" charset="0"/>
                <a:ea typeface="Calibri" panose="020F0502020204030204" pitchFamily="34" charset="0"/>
                <a:cs typeface="Calibri" panose="020F0502020204030204" pitchFamily="34" charset="0"/>
              </a:rPr>
              <a:t>                Closing Prayer </a:t>
            </a:r>
            <a:r>
              <a:rPr lang="en-US" sz="1600" dirty="0">
                <a:latin typeface="Calibri" panose="020F0502020204030204" pitchFamily="34" charset="0"/>
                <a:ea typeface="Calibri" panose="020F0502020204030204" pitchFamily="34" charset="0"/>
                <a:cs typeface="Calibri" panose="020F0502020204030204" pitchFamily="34" charset="0"/>
              </a:rPr>
              <a:t>– pray together Psalm 62</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L="342900" indent="-342900">
              <a:spcBef>
                <a:spcPts val="0"/>
              </a:spcBef>
              <a:buFont typeface="Symbol" pitchFamily="2" charset="2"/>
              <a:buChar char=""/>
            </a:pPr>
            <a:endParaRPr lang="en-US" sz="1600" dirty="0">
              <a:latin typeface="Calibri" panose="020F0502020204030204" pitchFamily="34" charset="0"/>
              <a:cs typeface="Calibri" panose="020F0502020204030204" pitchFamily="34" charset="0"/>
            </a:endParaRPr>
          </a:p>
        </p:txBody>
      </p:sp>
      <p:sp>
        <p:nvSpPr>
          <p:cNvPr id="8" name="Title 1">
            <a:extLst>
              <a:ext uri="{FF2B5EF4-FFF2-40B4-BE49-F238E27FC236}">
                <a16:creationId xmlns:a16="http://schemas.microsoft.com/office/drawing/2014/main" id="{60FDE9A4-331D-507E-007D-519CC18B8ADE}"/>
              </a:ext>
            </a:extLst>
          </p:cNvPr>
          <p:cNvSpPr>
            <a:spLocks noGrp="1"/>
          </p:cNvSpPr>
          <p:nvPr>
            <p:ph type="title"/>
          </p:nvPr>
        </p:nvSpPr>
        <p:spPr>
          <a:xfrm>
            <a:off x="2153095" y="220337"/>
            <a:ext cx="6851962" cy="1272608"/>
          </a:xfrm>
        </p:spPr>
        <p:txBody>
          <a:bodyPr>
            <a:normAutofit/>
          </a:bodyPr>
          <a:lstStyle/>
          <a:p>
            <a:pPr algn="r">
              <a:spcAft>
                <a:spcPts val="600"/>
              </a:spcAft>
            </a:pPr>
            <a:r>
              <a:rPr lang="en-US" sz="2400" b="1" i="0" dirty="0">
                <a:latin typeface="+mn-lt"/>
              </a:rPr>
              <a:t>Study 1: </a:t>
            </a:r>
            <a:r>
              <a:rPr lang="en-US" sz="2400" b="1" i="0" dirty="0">
                <a:solidFill>
                  <a:schemeClr val="accent1">
                    <a:lumMod val="60000"/>
                    <a:lumOff val="40000"/>
                  </a:schemeClr>
                </a:solidFill>
                <a:latin typeface="+mn-lt"/>
              </a:rPr>
              <a:t>What Does God Require of Us? </a:t>
            </a:r>
            <a:br>
              <a:rPr lang="en-US" sz="2400" b="1" i="0" dirty="0">
                <a:latin typeface="+mn-lt"/>
              </a:rPr>
            </a:br>
            <a:r>
              <a:rPr lang="en-US" sz="2000" b="1" i="0" dirty="0">
                <a:latin typeface="+mn-lt"/>
              </a:rPr>
              <a:t>John the Baptizer and the Roman Soldiers</a:t>
            </a:r>
            <a:endParaRPr lang="en-US" b="1" i="0" dirty="0">
              <a:latin typeface="+mn-lt"/>
            </a:endParaRPr>
          </a:p>
        </p:txBody>
      </p:sp>
      <p:pic>
        <p:nvPicPr>
          <p:cNvPr id="2" name="Picture 1">
            <a:extLst>
              <a:ext uri="{FF2B5EF4-FFF2-40B4-BE49-F238E27FC236}">
                <a16:creationId xmlns:a16="http://schemas.microsoft.com/office/drawing/2014/main" id="{7C38E8F4-D1BD-51ED-A2C4-222080B10B72}"/>
              </a:ext>
            </a:extLst>
          </p:cNvPr>
          <p:cNvPicPr>
            <a:picLocks noChangeAspect="1"/>
          </p:cNvPicPr>
          <p:nvPr/>
        </p:nvPicPr>
        <p:blipFill>
          <a:blip r:embed="rId2"/>
          <a:stretch>
            <a:fillRect/>
          </a:stretch>
        </p:blipFill>
        <p:spPr>
          <a:xfrm>
            <a:off x="141893" y="6098079"/>
            <a:ext cx="1163521" cy="715854"/>
          </a:xfrm>
          <a:prstGeom prst="rect">
            <a:avLst/>
          </a:prstGeom>
        </p:spPr>
      </p:pic>
    </p:spTree>
    <p:extLst>
      <p:ext uri="{BB962C8B-B14F-4D97-AF65-F5344CB8AC3E}">
        <p14:creationId xmlns:p14="http://schemas.microsoft.com/office/powerpoint/2010/main" val="4057206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7EA4333-D24A-4036-ED8D-8D0C18E06601}"/>
              </a:ext>
            </a:extLst>
          </p:cNvPr>
          <p:cNvSpPr txBox="1"/>
          <p:nvPr/>
        </p:nvSpPr>
        <p:spPr>
          <a:xfrm>
            <a:off x="141893" y="1955835"/>
            <a:ext cx="9002107" cy="3785652"/>
          </a:xfrm>
          <a:prstGeom prst="rect">
            <a:avLst/>
          </a:prstGeom>
          <a:noFill/>
        </p:spPr>
        <p:txBody>
          <a:bodyPr wrap="square">
            <a:spAutoFit/>
          </a:bodyPr>
          <a:lstStyle/>
          <a:p>
            <a:pPr marL="0" marR="0">
              <a:spcBef>
                <a:spcPts val="0"/>
              </a:spcBef>
              <a:spcAft>
                <a:spcPts val="0"/>
              </a:spcAft>
            </a:pPr>
            <a:r>
              <a:rPr lang="en-US" sz="1600" b="1" dirty="0">
                <a:effectLst/>
                <a:latin typeface="Calibri" panose="020F0502020204030204" pitchFamily="34" charset="0"/>
                <a:ea typeface="Calibri" panose="020F0502020204030204" pitchFamily="34" charset="0"/>
                <a:cs typeface="Calibri" panose="020F0502020204030204" pitchFamily="34" charset="0"/>
              </a:rPr>
              <a:t>For further study:</a:t>
            </a:r>
          </a:p>
          <a:p>
            <a:pPr marL="342900" marR="0" lvl="0" indent="-342900">
              <a:spcBef>
                <a:spcPts val="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Read </a:t>
            </a:r>
            <a:r>
              <a:rPr lang="en-US" sz="1600" b="1" dirty="0">
                <a:effectLst/>
                <a:latin typeface="Calibri" panose="020F0502020204030204" pitchFamily="34" charset="0"/>
                <a:ea typeface="Calibri" panose="020F0502020204030204" pitchFamily="34" charset="0"/>
                <a:cs typeface="Calibri" panose="020F0502020204030204" pitchFamily="34" charset="0"/>
              </a:rPr>
              <a:t>Psalm 62 </a:t>
            </a:r>
            <a:r>
              <a:rPr lang="en-US" sz="1600" dirty="0">
                <a:effectLst/>
                <a:latin typeface="Calibri" panose="020F0502020204030204" pitchFamily="34" charset="0"/>
                <a:ea typeface="Calibri" panose="020F0502020204030204" pitchFamily="34" charset="0"/>
                <a:cs typeface="Calibri" panose="020F0502020204030204" pitchFamily="34" charset="0"/>
              </a:rPr>
              <a:t>– as a soldier, King David struggled with similar issues as the Roman soldiers.  How does his prayer help you answer the following questions? Notice:</a:t>
            </a:r>
          </a:p>
          <a:p>
            <a:pPr marL="742950" marR="0" lvl="1" indent="-285750">
              <a:spcBef>
                <a:spcPts val="0"/>
              </a:spcBef>
              <a:spcAft>
                <a:spcPts val="0"/>
              </a:spcAft>
              <a:buFont typeface="Courier New" panose="02070309020205020404" pitchFamily="49" charset="0"/>
              <a:buChar char="o"/>
            </a:pPr>
            <a:r>
              <a:rPr lang="en-US" sz="1600" dirty="0">
                <a:effectLst/>
                <a:latin typeface="Calibri" panose="020F0502020204030204" pitchFamily="34" charset="0"/>
                <a:ea typeface="Calibri" panose="020F0502020204030204" pitchFamily="34" charset="0"/>
                <a:cs typeface="Calibri" panose="020F0502020204030204" pitchFamily="34" charset="0"/>
              </a:rPr>
              <a:t>Verse 3 – situations of improper attacks</a:t>
            </a:r>
          </a:p>
          <a:p>
            <a:pPr marL="742950" marR="0" lvl="1" indent="-285750">
              <a:spcBef>
                <a:spcPts val="0"/>
              </a:spcBef>
              <a:spcAft>
                <a:spcPts val="0"/>
              </a:spcAft>
              <a:buFont typeface="Courier New" panose="02070309020205020404" pitchFamily="49" charset="0"/>
              <a:buChar char="o"/>
            </a:pPr>
            <a:r>
              <a:rPr lang="en-US" sz="1600" dirty="0">
                <a:latin typeface="Calibri" panose="020F0502020204030204" pitchFamily="34" charset="0"/>
                <a:ea typeface="Calibri" panose="020F0502020204030204" pitchFamily="34" charset="0"/>
                <a:cs typeface="Calibri" panose="020F0502020204030204" pitchFamily="34" charset="0"/>
              </a:rPr>
              <a:t>V</a:t>
            </a:r>
            <a:r>
              <a:rPr lang="en-US" sz="1600" dirty="0">
                <a:effectLst/>
                <a:latin typeface="Calibri" panose="020F0502020204030204" pitchFamily="34" charset="0"/>
                <a:ea typeface="Calibri" panose="020F0502020204030204" pitchFamily="34" charset="0"/>
                <a:cs typeface="Calibri" panose="020F0502020204030204" pitchFamily="34" charset="0"/>
              </a:rPr>
              <a:t>erses 5-8 – situations of trust under fire</a:t>
            </a:r>
          </a:p>
          <a:p>
            <a:pPr marL="742950" marR="0" lvl="1" indent="-285750">
              <a:spcBef>
                <a:spcPts val="0"/>
              </a:spcBef>
              <a:spcAft>
                <a:spcPts val="0"/>
              </a:spcAft>
              <a:buFont typeface="Courier New" panose="02070309020205020404" pitchFamily="49" charset="0"/>
              <a:buChar char="o"/>
            </a:pPr>
            <a:r>
              <a:rPr lang="en-US" sz="1600" dirty="0">
                <a:latin typeface="Calibri" panose="020F0502020204030204" pitchFamily="34" charset="0"/>
                <a:ea typeface="Calibri" panose="020F0502020204030204" pitchFamily="34" charset="0"/>
                <a:cs typeface="Calibri" panose="020F0502020204030204" pitchFamily="34" charset="0"/>
              </a:rPr>
              <a:t>V</a:t>
            </a:r>
            <a:r>
              <a:rPr lang="en-US" sz="1600" dirty="0">
                <a:effectLst/>
                <a:latin typeface="Calibri" panose="020F0502020204030204" pitchFamily="34" charset="0"/>
                <a:ea typeface="Calibri" panose="020F0502020204030204" pitchFamily="34" charset="0"/>
                <a:cs typeface="Calibri" panose="020F0502020204030204" pitchFamily="34" charset="0"/>
              </a:rPr>
              <a:t>erse 10 – situations of extortion and misuse of power</a:t>
            </a:r>
          </a:p>
          <a:p>
            <a:pPr marL="342900" marR="0" lvl="0" indent="-342900">
              <a:spcBef>
                <a:spcPts val="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Read </a:t>
            </a:r>
            <a:r>
              <a:rPr lang="en-US" sz="1600" b="1" dirty="0">
                <a:effectLst/>
                <a:latin typeface="Calibri" panose="020F0502020204030204" pitchFamily="34" charset="0"/>
                <a:ea typeface="Calibri" panose="020F0502020204030204" pitchFamily="34" charset="0"/>
                <a:cs typeface="Calibri" panose="020F0502020204030204" pitchFamily="34" charset="0"/>
              </a:rPr>
              <a:t>1 Samuel 24 </a:t>
            </a:r>
            <a:r>
              <a:rPr lang="en-US" sz="1600" dirty="0">
                <a:effectLst/>
                <a:latin typeface="Calibri" panose="020F0502020204030204" pitchFamily="34" charset="0"/>
                <a:ea typeface="Calibri" panose="020F0502020204030204" pitchFamily="34" charset="0"/>
                <a:cs typeface="Calibri" panose="020F0502020204030204" pitchFamily="34" charset="0"/>
              </a:rPr>
              <a:t>– David spares Saul’s life:</a:t>
            </a:r>
          </a:p>
          <a:p>
            <a:pPr marL="742950" marR="0" lvl="1" indent="-285750">
              <a:spcBef>
                <a:spcPts val="0"/>
              </a:spcBef>
              <a:spcAft>
                <a:spcPts val="0"/>
              </a:spcAft>
              <a:buFont typeface="Courier New" panose="02070309020205020404" pitchFamily="49" charset="0"/>
              <a:buChar char="o"/>
            </a:pPr>
            <a:r>
              <a:rPr lang="en-US" sz="1600" dirty="0">
                <a:effectLst/>
                <a:latin typeface="Calibri" panose="020F0502020204030204" pitchFamily="34" charset="0"/>
                <a:ea typeface="Calibri" panose="020F0502020204030204" pitchFamily="34" charset="0"/>
                <a:cs typeface="Calibri" panose="020F0502020204030204" pitchFamily="34" charset="0"/>
              </a:rPr>
              <a:t>What are David’s reasons for not killing Saul? (moral values) What are David’s orders to his soldiers? (ethical practices) How does this passage relate with John’s answer to the Roman soldiers?</a:t>
            </a:r>
          </a:p>
          <a:p>
            <a:pPr marL="342900" marR="0" lvl="0" indent="-342900">
              <a:spcBef>
                <a:spcPts val="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Read </a:t>
            </a:r>
            <a:r>
              <a:rPr lang="en-US" sz="1600" b="1" dirty="0">
                <a:effectLst/>
                <a:latin typeface="Calibri" panose="020F0502020204030204" pitchFamily="34" charset="0"/>
                <a:ea typeface="Calibri" panose="020F0502020204030204" pitchFamily="34" charset="0"/>
                <a:cs typeface="Calibri" panose="020F0502020204030204" pitchFamily="34" charset="0"/>
              </a:rPr>
              <a:t>Joshua 2</a:t>
            </a:r>
            <a:r>
              <a:rPr lang="en-US" sz="1600" dirty="0">
                <a:effectLst/>
                <a:latin typeface="Calibri" panose="020F0502020204030204" pitchFamily="34" charset="0"/>
                <a:ea typeface="Calibri" panose="020F0502020204030204" pitchFamily="34" charset="0"/>
                <a:cs typeface="Calibri" panose="020F0502020204030204" pitchFamily="34" charset="0"/>
              </a:rPr>
              <a:t>:</a:t>
            </a:r>
          </a:p>
          <a:p>
            <a:pPr marL="742950" marR="0" lvl="1" indent="-285750">
              <a:spcBef>
                <a:spcPts val="0"/>
              </a:spcBef>
              <a:spcAft>
                <a:spcPts val="0"/>
              </a:spcAft>
              <a:buFont typeface="Courier New" panose="02070309020205020404" pitchFamily="49" charset="0"/>
              <a:buChar char="o"/>
            </a:pPr>
            <a:r>
              <a:rPr lang="en-US" sz="1600" dirty="0">
                <a:effectLst/>
                <a:latin typeface="Calibri" panose="020F0502020204030204" pitchFamily="34" charset="0"/>
                <a:ea typeface="Calibri" panose="020F0502020204030204" pitchFamily="34" charset="0"/>
                <a:cs typeface="Calibri" panose="020F0502020204030204" pitchFamily="34" charset="0"/>
              </a:rPr>
              <a:t>David killed Goliath (1 Samuel 17:31-58) and showed the same courage as Joshua (Joshua 1:9). How did the soldiers treat Rahab differently than the rest of their enemies at Jericho?</a:t>
            </a:r>
          </a:p>
          <a:p>
            <a:pPr marL="342900" marR="0" lvl="0" indent="-342900">
              <a:spcBef>
                <a:spcPts val="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Read </a:t>
            </a:r>
            <a:r>
              <a:rPr lang="en-US" sz="1600" b="1" dirty="0">
                <a:effectLst/>
                <a:latin typeface="Calibri" panose="020F0502020204030204" pitchFamily="34" charset="0"/>
                <a:ea typeface="Calibri" panose="020F0502020204030204" pitchFamily="34" charset="0"/>
                <a:cs typeface="Calibri" panose="020F0502020204030204" pitchFamily="34" charset="0"/>
              </a:rPr>
              <a:t>Deuteronomy 20</a:t>
            </a:r>
            <a:r>
              <a:rPr lang="en-US" sz="1600" dirty="0">
                <a:effectLst/>
                <a:latin typeface="Calibri" panose="020F0502020204030204" pitchFamily="34" charset="0"/>
                <a:ea typeface="Calibri" panose="020F0502020204030204" pitchFamily="34" charset="0"/>
                <a:cs typeface="Calibri" panose="020F0502020204030204" pitchFamily="34" charset="0"/>
              </a:rPr>
              <a:t>. What does God require from Moses and the tribal soldiers in warfare? Why do you think these things are required?</a:t>
            </a:r>
          </a:p>
        </p:txBody>
      </p:sp>
      <p:sp>
        <p:nvSpPr>
          <p:cNvPr id="7" name="Title 1">
            <a:extLst>
              <a:ext uri="{FF2B5EF4-FFF2-40B4-BE49-F238E27FC236}">
                <a16:creationId xmlns:a16="http://schemas.microsoft.com/office/drawing/2014/main" id="{EBB2AA58-0260-C8AB-C3B4-86F5BF590F68}"/>
              </a:ext>
            </a:extLst>
          </p:cNvPr>
          <p:cNvSpPr>
            <a:spLocks noGrp="1"/>
          </p:cNvSpPr>
          <p:nvPr>
            <p:ph type="title"/>
          </p:nvPr>
        </p:nvSpPr>
        <p:spPr>
          <a:xfrm>
            <a:off x="3860710" y="404834"/>
            <a:ext cx="4820582" cy="1043487"/>
          </a:xfrm>
        </p:spPr>
        <p:txBody>
          <a:bodyPr>
            <a:normAutofit/>
          </a:bodyPr>
          <a:lstStyle/>
          <a:p>
            <a:pPr algn="ctr">
              <a:spcAft>
                <a:spcPts val="600"/>
              </a:spcAft>
            </a:pPr>
            <a:r>
              <a:rPr lang="en-US" sz="2700" b="1" i="0" dirty="0">
                <a:latin typeface="+mn-lt"/>
              </a:rPr>
              <a:t>Study 1: Additional Texts</a:t>
            </a:r>
            <a:endParaRPr lang="en-US" b="1" i="0" dirty="0">
              <a:latin typeface="+mn-lt"/>
            </a:endParaRPr>
          </a:p>
        </p:txBody>
      </p:sp>
      <p:pic>
        <p:nvPicPr>
          <p:cNvPr id="2" name="Picture 1">
            <a:extLst>
              <a:ext uri="{FF2B5EF4-FFF2-40B4-BE49-F238E27FC236}">
                <a16:creationId xmlns:a16="http://schemas.microsoft.com/office/drawing/2014/main" id="{FFCA1F8E-5677-D6E4-6C4C-0E6A4E1638F6}"/>
              </a:ext>
            </a:extLst>
          </p:cNvPr>
          <p:cNvPicPr>
            <a:picLocks noChangeAspect="1"/>
          </p:cNvPicPr>
          <p:nvPr/>
        </p:nvPicPr>
        <p:blipFill>
          <a:blip r:embed="rId2"/>
          <a:stretch>
            <a:fillRect/>
          </a:stretch>
        </p:blipFill>
        <p:spPr>
          <a:xfrm>
            <a:off x="141893" y="6002574"/>
            <a:ext cx="1163521" cy="715854"/>
          </a:xfrm>
          <a:prstGeom prst="rect">
            <a:avLst/>
          </a:prstGeom>
        </p:spPr>
      </p:pic>
    </p:spTree>
    <p:extLst>
      <p:ext uri="{BB962C8B-B14F-4D97-AF65-F5344CB8AC3E}">
        <p14:creationId xmlns:p14="http://schemas.microsoft.com/office/powerpoint/2010/main" val="535914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2441F49-358E-B728-54FE-D06397340A0E}"/>
              </a:ext>
            </a:extLst>
          </p:cNvPr>
          <p:cNvSpPr>
            <a:spLocks noGrp="1"/>
          </p:cNvSpPr>
          <p:nvPr>
            <p:ph type="title"/>
          </p:nvPr>
        </p:nvSpPr>
        <p:spPr>
          <a:xfrm>
            <a:off x="791754" y="73471"/>
            <a:ext cx="8011586" cy="1272608"/>
          </a:xfrm>
        </p:spPr>
        <p:txBody>
          <a:bodyPr>
            <a:normAutofit/>
          </a:bodyPr>
          <a:lstStyle/>
          <a:p>
            <a:pPr algn="r">
              <a:spcAft>
                <a:spcPts val="600"/>
              </a:spcAft>
            </a:pPr>
            <a:r>
              <a:rPr lang="en-US" sz="2700" b="1" i="0" dirty="0">
                <a:latin typeface="+mn-lt"/>
              </a:rPr>
              <a:t>Study 2: </a:t>
            </a:r>
            <a:r>
              <a:rPr lang="en-US" sz="2700" b="1" i="0" dirty="0">
                <a:solidFill>
                  <a:schemeClr val="accent1">
                    <a:lumMod val="60000"/>
                    <a:lumOff val="40000"/>
                  </a:schemeClr>
                </a:solidFill>
                <a:latin typeface="+mn-lt"/>
              </a:rPr>
              <a:t>For I Myself Am </a:t>
            </a:r>
            <a:br>
              <a:rPr lang="en-US" sz="2700" b="1" i="0" dirty="0">
                <a:solidFill>
                  <a:schemeClr val="accent1">
                    <a:lumMod val="60000"/>
                    <a:lumOff val="40000"/>
                  </a:schemeClr>
                </a:solidFill>
                <a:latin typeface="+mn-lt"/>
              </a:rPr>
            </a:br>
            <a:r>
              <a:rPr lang="en-US" sz="2700" b="1" i="0" dirty="0">
                <a:solidFill>
                  <a:schemeClr val="accent1">
                    <a:lumMod val="60000"/>
                    <a:lumOff val="40000"/>
                  </a:schemeClr>
                </a:solidFill>
                <a:latin typeface="+mn-lt"/>
              </a:rPr>
              <a:t>Under Authority</a:t>
            </a:r>
            <a:br>
              <a:rPr lang="en-US" sz="2200" b="1" i="0" dirty="0">
                <a:latin typeface="+mn-lt"/>
              </a:rPr>
            </a:br>
            <a:r>
              <a:rPr lang="en-US" sz="2000" b="1" i="0" dirty="0">
                <a:latin typeface="+mn-lt"/>
              </a:rPr>
              <a:t>Jesus and the Centurion — Luke 7:1-10</a:t>
            </a:r>
            <a:endParaRPr lang="en-US" b="1" i="0" dirty="0">
              <a:latin typeface="+mn-lt"/>
            </a:endParaRPr>
          </a:p>
        </p:txBody>
      </p:sp>
      <p:sp>
        <p:nvSpPr>
          <p:cNvPr id="6" name="Content Placeholder 2">
            <a:extLst>
              <a:ext uri="{FF2B5EF4-FFF2-40B4-BE49-F238E27FC236}">
                <a16:creationId xmlns:a16="http://schemas.microsoft.com/office/drawing/2014/main" id="{E81ED5A2-8D42-AC73-5452-D1963A2B6492}"/>
              </a:ext>
            </a:extLst>
          </p:cNvPr>
          <p:cNvSpPr>
            <a:spLocks noGrp="1"/>
          </p:cNvSpPr>
          <p:nvPr>
            <p:ph idx="1"/>
          </p:nvPr>
        </p:nvSpPr>
        <p:spPr>
          <a:xfrm>
            <a:off x="220337" y="1946377"/>
            <a:ext cx="8923663" cy="4414124"/>
          </a:xfrm>
        </p:spPr>
        <p:txBody>
          <a:bodyPr>
            <a:normAutofit/>
          </a:bodyPr>
          <a:lstStyle/>
          <a:p>
            <a:pPr marL="0" indent="0">
              <a:buNone/>
            </a:pPr>
            <a:r>
              <a:rPr lang="en-US" sz="2000" b="1" dirty="0">
                <a:latin typeface="Calibri" panose="020F0502020204030204" pitchFamily="34" charset="0"/>
                <a:cs typeface="Calibri" panose="020F0502020204030204" pitchFamily="34" charset="0"/>
              </a:rPr>
              <a:t>Introduction </a:t>
            </a:r>
          </a:p>
          <a:p>
            <a:pPr>
              <a:spcBef>
                <a:spcPts val="600"/>
              </a:spcBef>
            </a:pPr>
            <a:r>
              <a:rPr lang="en-US" sz="1600" dirty="0">
                <a:latin typeface="Calibri" panose="020F0502020204030204" pitchFamily="34" charset="0"/>
                <a:cs typeface="Calibri" panose="020F0502020204030204" pitchFamily="34" charset="0"/>
              </a:rPr>
              <a:t>This study focuses on the values associated </a:t>
            </a:r>
            <a:r>
              <a:rPr lang="en-US" sz="1600" b="1" dirty="0">
                <a:latin typeface="Calibri" panose="020F0502020204030204" pitchFamily="34" charset="0"/>
                <a:cs typeface="Calibri" panose="020F0502020204030204" pitchFamily="34" charset="0"/>
              </a:rPr>
              <a:t>with authority, obedience, loyalty. and care</a:t>
            </a:r>
            <a:r>
              <a:rPr lang="en-US" sz="1600" dirty="0">
                <a:latin typeface="Calibri" panose="020F0502020204030204" pitchFamily="34" charset="0"/>
                <a:cs typeface="Calibri" panose="020F0502020204030204" pitchFamily="34" charset="0"/>
              </a:rPr>
              <a:t>. </a:t>
            </a:r>
          </a:p>
          <a:p>
            <a:pPr marL="0" marR="0">
              <a:spcBef>
                <a:spcPts val="60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We do not know the details about the servant’s sickness - we only know that this Roman commander was so motivated by his concern for a subordinate that he reached out to a foreigner for help. </a:t>
            </a:r>
          </a:p>
          <a:p>
            <a:pPr marL="457200" lvl="1">
              <a:spcBef>
                <a:spcPts val="600"/>
              </a:spcBef>
            </a:pPr>
            <a:r>
              <a:rPr lang="en-US" sz="1600" dirty="0">
                <a:effectLst/>
                <a:latin typeface="Calibri" panose="020F0502020204030204" pitchFamily="34" charset="0"/>
                <a:ea typeface="Calibri" panose="020F0502020204030204" pitchFamily="34" charset="0"/>
                <a:cs typeface="Calibri" panose="020F0502020204030204" pitchFamily="34" charset="0"/>
              </a:rPr>
              <a:t>A Roman centurion </a:t>
            </a:r>
            <a:r>
              <a:rPr lang="en-US" sz="1600" dirty="0">
                <a:latin typeface="Calibri" panose="020F0502020204030204" pitchFamily="34" charset="0"/>
                <a:ea typeface="Calibri" panose="020F0502020204030204" pitchFamily="34" charset="0"/>
                <a:cs typeface="Calibri" panose="020F0502020204030204" pitchFamily="34" charset="0"/>
              </a:rPr>
              <a:t>commanded 100 soldiers.</a:t>
            </a:r>
            <a:r>
              <a:rPr lang="en-US" sz="1600" dirty="0">
                <a:effectLst/>
                <a:latin typeface="Calibri" panose="020F0502020204030204" pitchFamily="34" charset="0"/>
                <a:ea typeface="Calibri" panose="020F0502020204030204" pitchFamily="34" charset="0"/>
                <a:cs typeface="Calibri" panose="020F0502020204030204" pitchFamily="34" charset="0"/>
              </a:rPr>
              <a:t> </a:t>
            </a:r>
          </a:p>
          <a:p>
            <a:pPr marL="457200" lvl="1">
              <a:spcBef>
                <a:spcPts val="600"/>
              </a:spcBef>
            </a:pPr>
            <a:r>
              <a:rPr lang="en-US" sz="1600" dirty="0">
                <a:latin typeface="Calibri" panose="020F0502020204030204" pitchFamily="34" charset="0"/>
                <a:ea typeface="Calibri" panose="020F0502020204030204" pitchFamily="34" charset="0"/>
                <a:cs typeface="Calibri" panose="020F0502020204030204" pitchFamily="34" charset="0"/>
              </a:rPr>
              <a:t>H</a:t>
            </a:r>
            <a:r>
              <a:rPr lang="en-US" sz="1600" dirty="0">
                <a:effectLst/>
                <a:latin typeface="Calibri" panose="020F0502020204030204" pitchFamily="34" charset="0"/>
                <a:ea typeface="Calibri" panose="020F0502020204030204" pitchFamily="34" charset="0"/>
                <a:cs typeface="Calibri" panose="020F0502020204030204" pitchFamily="34" charset="0"/>
              </a:rPr>
              <a:t>e was respected by people - the Jewish elders described him as “worthy,” but he felt unworthy. </a:t>
            </a:r>
          </a:p>
          <a:p>
            <a:pPr marL="0">
              <a:spcBef>
                <a:spcPts val="600"/>
              </a:spcBef>
            </a:pPr>
            <a:r>
              <a:rPr lang="en-US" sz="1600" dirty="0">
                <a:effectLst/>
                <a:latin typeface="Calibri" panose="020F0502020204030204" pitchFamily="34" charset="0"/>
                <a:ea typeface="Calibri" panose="020F0502020204030204" pitchFamily="34" charset="0"/>
                <a:cs typeface="Calibri" panose="020F0502020204030204" pitchFamily="34" charset="0"/>
              </a:rPr>
              <a:t>This Roman commander is the only person in the New Testament whose faith “amazed” Jesus. Do you think Jesus was more amazed about:  h</a:t>
            </a:r>
            <a:r>
              <a:rPr lang="en-US" sz="1600" dirty="0">
                <a:latin typeface="Calibri" panose="020F0502020204030204" pitchFamily="34" charset="0"/>
                <a:ea typeface="Calibri" panose="020F0502020204030204" pitchFamily="34" charset="0"/>
                <a:cs typeface="Calibri" panose="020F0502020204030204" pitchFamily="34" charset="0"/>
              </a:rPr>
              <a:t>is</a:t>
            </a:r>
            <a:r>
              <a:rPr lang="en-US" sz="1600" dirty="0">
                <a:effectLst/>
                <a:latin typeface="Calibri" panose="020F0502020204030204" pitchFamily="34" charset="0"/>
                <a:ea typeface="Calibri" panose="020F0502020204030204" pitchFamily="34" charset="0"/>
                <a:cs typeface="Calibri" panose="020F0502020204030204" pitchFamily="34" charset="0"/>
              </a:rPr>
              <a:t> status </a:t>
            </a:r>
            <a:r>
              <a:rPr lang="en-US" sz="1600" dirty="0">
                <a:latin typeface="Calibri" panose="020F0502020204030204" pitchFamily="34" charset="0"/>
                <a:ea typeface="Calibri" panose="020F0502020204030204" pitchFamily="34" charset="0"/>
                <a:cs typeface="Calibri" panose="020F0502020204030204" pitchFamily="34" charset="0"/>
              </a:rPr>
              <a:t>as a commander, h</a:t>
            </a:r>
            <a:r>
              <a:rPr lang="en-US" sz="1600" dirty="0">
                <a:effectLst/>
                <a:latin typeface="Calibri" panose="020F0502020204030204" pitchFamily="34" charset="0"/>
                <a:ea typeface="Calibri" panose="020F0502020204030204" pitchFamily="34" charset="0"/>
                <a:cs typeface="Calibri" panose="020F0502020204030204" pitchFamily="34" charset="0"/>
              </a:rPr>
              <a:t>is ethics as a commander, or his faith that Jesus coul</a:t>
            </a:r>
            <a:r>
              <a:rPr lang="en-US" sz="1600" dirty="0">
                <a:latin typeface="Calibri" panose="020F0502020204030204" pitchFamily="34" charset="0"/>
                <a:ea typeface="Calibri" panose="020F0502020204030204" pitchFamily="34" charset="0"/>
                <a:cs typeface="Calibri" panose="020F0502020204030204" pitchFamily="34" charset="0"/>
              </a:rPr>
              <a:t>d be a healer?</a:t>
            </a:r>
          </a:p>
          <a:p>
            <a:pPr marL="0">
              <a:spcBef>
                <a:spcPts val="600"/>
              </a:spcBef>
            </a:pPr>
            <a:r>
              <a:rPr lang="en-US" sz="1600" dirty="0">
                <a:latin typeface="Calibri" panose="020F0502020204030204" pitchFamily="34" charset="0"/>
                <a:ea typeface="Calibri" panose="020F0502020204030204" pitchFamily="34" charset="0"/>
                <a:cs typeface="Calibri" panose="020F0502020204030204" pitchFamily="34" charset="0"/>
              </a:rPr>
              <a:t>T</a:t>
            </a:r>
            <a:r>
              <a:rPr lang="en-US" sz="1600" dirty="0">
                <a:effectLst/>
                <a:latin typeface="Calibri" panose="020F0502020204030204" pitchFamily="34" charset="0"/>
                <a:ea typeface="Calibri" panose="020F0502020204030204" pitchFamily="34" charset="0"/>
                <a:cs typeface="Calibri" panose="020F0502020204030204" pitchFamily="34" charset="0"/>
              </a:rPr>
              <a:t>his text </a:t>
            </a:r>
            <a:r>
              <a:rPr lang="en-US" sz="1600" dirty="0">
                <a:latin typeface="Calibri" panose="020F0502020204030204" pitchFamily="34" charset="0"/>
                <a:ea typeface="Calibri" panose="020F0502020204030204" pitchFamily="34" charset="0"/>
                <a:cs typeface="Calibri" panose="020F0502020204030204" pitchFamily="34" charset="0"/>
              </a:rPr>
              <a:t>demonstrates a characteristic of the military ethos and </a:t>
            </a:r>
            <a:r>
              <a:rPr lang="en-US" sz="1600" dirty="0">
                <a:effectLst/>
                <a:latin typeface="Calibri" panose="020F0502020204030204" pitchFamily="34" charset="0"/>
                <a:ea typeface="Calibri" panose="020F0502020204030204" pitchFamily="34" charset="0"/>
                <a:cs typeface="Calibri" panose="020F0502020204030204" pitchFamily="34" charset="0"/>
              </a:rPr>
              <a:t>seems to follow the three primary rules in the chain of command:  never make your boss come down to you</a:t>
            </a:r>
            <a:r>
              <a:rPr lang="en-US" sz="1600" dirty="0">
                <a:latin typeface="Calibri" panose="020F0502020204030204" pitchFamily="34" charset="0"/>
                <a:ea typeface="Calibri" panose="020F0502020204030204" pitchFamily="34" charset="0"/>
                <a:cs typeface="Calibri" panose="020F0502020204030204" pitchFamily="34" charset="0"/>
              </a:rPr>
              <a:t>, </a:t>
            </a:r>
            <a:r>
              <a:rPr lang="en-US" sz="1600" dirty="0">
                <a:effectLst/>
                <a:latin typeface="Calibri" panose="020F0502020204030204" pitchFamily="34" charset="0"/>
                <a:ea typeface="Calibri" panose="020F0502020204030204" pitchFamily="34" charset="0"/>
                <a:cs typeface="Calibri" panose="020F0502020204030204" pitchFamily="34" charset="0"/>
              </a:rPr>
              <a:t>what goes up, comes back down, and you can delegate responsibility but never authority.  </a:t>
            </a:r>
          </a:p>
        </p:txBody>
      </p:sp>
      <p:pic>
        <p:nvPicPr>
          <p:cNvPr id="2" name="Picture 1">
            <a:extLst>
              <a:ext uri="{FF2B5EF4-FFF2-40B4-BE49-F238E27FC236}">
                <a16:creationId xmlns:a16="http://schemas.microsoft.com/office/drawing/2014/main" id="{6B0DC7D4-D252-B250-1293-764573885A30}"/>
              </a:ext>
            </a:extLst>
          </p:cNvPr>
          <p:cNvPicPr>
            <a:picLocks noChangeAspect="1"/>
          </p:cNvPicPr>
          <p:nvPr/>
        </p:nvPicPr>
        <p:blipFill>
          <a:blip r:embed="rId2"/>
          <a:stretch>
            <a:fillRect/>
          </a:stretch>
        </p:blipFill>
        <p:spPr>
          <a:xfrm>
            <a:off x="141893" y="6002574"/>
            <a:ext cx="1163521" cy="715854"/>
          </a:xfrm>
          <a:prstGeom prst="rect">
            <a:avLst/>
          </a:prstGeom>
        </p:spPr>
      </p:pic>
    </p:spTree>
    <p:extLst>
      <p:ext uri="{BB962C8B-B14F-4D97-AF65-F5344CB8AC3E}">
        <p14:creationId xmlns:p14="http://schemas.microsoft.com/office/powerpoint/2010/main" val="3845905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4D35018-5E04-45DE-6733-523E727B567B}"/>
              </a:ext>
            </a:extLst>
          </p:cNvPr>
          <p:cNvSpPr>
            <a:spLocks noGrp="1"/>
          </p:cNvSpPr>
          <p:nvPr>
            <p:ph type="title"/>
          </p:nvPr>
        </p:nvSpPr>
        <p:spPr>
          <a:xfrm>
            <a:off x="863737" y="345245"/>
            <a:ext cx="8011586" cy="1272608"/>
          </a:xfrm>
        </p:spPr>
        <p:txBody>
          <a:bodyPr>
            <a:normAutofit/>
          </a:bodyPr>
          <a:lstStyle/>
          <a:p>
            <a:pPr algn="r">
              <a:spcAft>
                <a:spcPts val="600"/>
              </a:spcAft>
            </a:pPr>
            <a:r>
              <a:rPr lang="en-US" sz="2700" b="1" i="0" dirty="0">
                <a:latin typeface="+mn-lt"/>
              </a:rPr>
              <a:t>Study 2: </a:t>
            </a:r>
            <a:r>
              <a:rPr lang="en-US" sz="2700" b="1" i="0" dirty="0">
                <a:solidFill>
                  <a:schemeClr val="accent1">
                    <a:lumMod val="60000"/>
                    <a:lumOff val="40000"/>
                  </a:schemeClr>
                </a:solidFill>
                <a:latin typeface="+mn-lt"/>
              </a:rPr>
              <a:t>For I Myself am Under </a:t>
            </a:r>
            <a:br>
              <a:rPr lang="en-US" sz="2700" b="1" i="0" dirty="0">
                <a:solidFill>
                  <a:schemeClr val="accent1">
                    <a:lumMod val="60000"/>
                    <a:lumOff val="40000"/>
                  </a:schemeClr>
                </a:solidFill>
                <a:latin typeface="+mn-lt"/>
              </a:rPr>
            </a:br>
            <a:r>
              <a:rPr lang="en-US" sz="2700" b="1" i="0" dirty="0">
                <a:solidFill>
                  <a:schemeClr val="accent1">
                    <a:lumMod val="60000"/>
                    <a:lumOff val="40000"/>
                  </a:schemeClr>
                </a:solidFill>
                <a:latin typeface="+mn-lt"/>
              </a:rPr>
              <a:t>Authority</a:t>
            </a:r>
            <a:br>
              <a:rPr lang="en-US" sz="2200" b="1" i="0" dirty="0">
                <a:solidFill>
                  <a:schemeClr val="accent1">
                    <a:lumMod val="60000"/>
                    <a:lumOff val="40000"/>
                  </a:schemeClr>
                </a:solidFill>
                <a:latin typeface="+mn-lt"/>
              </a:rPr>
            </a:br>
            <a:r>
              <a:rPr lang="en-US" sz="2000" b="1" i="0" dirty="0">
                <a:latin typeface="+mn-lt"/>
              </a:rPr>
              <a:t>Jesus and the Centurion</a:t>
            </a:r>
            <a:endParaRPr lang="en-US" b="1" i="0" dirty="0">
              <a:latin typeface="+mn-lt"/>
            </a:endParaRPr>
          </a:p>
        </p:txBody>
      </p:sp>
      <p:sp>
        <p:nvSpPr>
          <p:cNvPr id="6" name="Content Placeholder 2">
            <a:extLst>
              <a:ext uri="{FF2B5EF4-FFF2-40B4-BE49-F238E27FC236}">
                <a16:creationId xmlns:a16="http://schemas.microsoft.com/office/drawing/2014/main" id="{FD3713E8-7C92-BC28-93CB-84A39CD98C5D}"/>
              </a:ext>
            </a:extLst>
          </p:cNvPr>
          <p:cNvSpPr>
            <a:spLocks noGrp="1"/>
          </p:cNvSpPr>
          <p:nvPr>
            <p:ph idx="1"/>
          </p:nvPr>
        </p:nvSpPr>
        <p:spPr>
          <a:xfrm>
            <a:off x="275422" y="1782315"/>
            <a:ext cx="8726685" cy="4220259"/>
          </a:xfrm>
        </p:spPr>
        <p:txBody>
          <a:bodyPr>
            <a:normAutofit/>
          </a:bodyPr>
          <a:lstStyle/>
          <a:p>
            <a:pPr marL="0" indent="0">
              <a:spcBef>
                <a:spcPts val="600"/>
              </a:spcBef>
              <a:buNone/>
            </a:pPr>
            <a:r>
              <a:rPr lang="en-US" sz="1600" b="1" dirty="0">
                <a:latin typeface="Calibri" panose="020F0502020204030204" pitchFamily="34" charset="0"/>
                <a:cs typeface="Calibri" panose="020F0502020204030204" pitchFamily="34" charset="0"/>
              </a:rPr>
              <a:t>Opening prayer</a:t>
            </a:r>
          </a:p>
          <a:p>
            <a:pPr marL="0" marR="0" indent="0">
              <a:spcBef>
                <a:spcPts val="600"/>
              </a:spcBef>
              <a:spcAft>
                <a:spcPts val="0"/>
              </a:spcAft>
              <a:buNone/>
            </a:pPr>
            <a:r>
              <a:rPr lang="en-US" sz="1600" dirty="0">
                <a:effectLst/>
                <a:latin typeface="Calibri" panose="020F0502020204030204" pitchFamily="34" charset="0"/>
                <a:ea typeface="Calibri" panose="020F0502020204030204" pitchFamily="34" charset="0"/>
                <a:cs typeface="Calibri" panose="020F0502020204030204" pitchFamily="34" charset="0"/>
              </a:rPr>
              <a:t>Read </a:t>
            </a:r>
            <a:r>
              <a:rPr lang="en-US" sz="1600" b="1" dirty="0">
                <a:effectLst/>
                <a:latin typeface="Calibri" panose="020F0502020204030204" pitchFamily="34" charset="0"/>
                <a:ea typeface="Calibri" panose="020F0502020204030204" pitchFamily="34" charset="0"/>
                <a:cs typeface="Calibri" panose="020F0502020204030204" pitchFamily="34" charset="0"/>
              </a:rPr>
              <a:t>Luke 7:1-10 </a:t>
            </a:r>
            <a:r>
              <a:rPr lang="en-US" sz="1600" dirty="0">
                <a:effectLst/>
                <a:latin typeface="Calibri" panose="020F0502020204030204" pitchFamily="34" charset="0"/>
                <a:ea typeface="Calibri" panose="020F0502020204030204" pitchFamily="34" charset="0"/>
                <a:cs typeface="Calibri" panose="020F0502020204030204" pitchFamily="34" charset="0"/>
              </a:rPr>
              <a:t>and answer the following questions:</a:t>
            </a:r>
          </a:p>
          <a:p>
            <a:pPr marL="342900" marR="0" lvl="0" indent="-342900">
              <a:spcBef>
                <a:spcPts val="60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Why do you think the centurion sent local elders to Jesus instead of going himself? Why do think they went to Jesus</a:t>
            </a:r>
            <a:r>
              <a:rPr lang="en-US" sz="1600" dirty="0">
                <a:latin typeface="Calibri" panose="020F0502020204030204" pitchFamily="34" charset="0"/>
                <a:ea typeface="Calibri" panose="020F0502020204030204" pitchFamily="34" charset="0"/>
                <a:cs typeface="Calibri" panose="020F0502020204030204" pitchFamily="34" charset="0"/>
              </a:rPr>
              <a:t> - </a:t>
            </a:r>
            <a:r>
              <a:rPr lang="en-US" sz="1600" dirty="0">
                <a:effectLst/>
                <a:latin typeface="Calibri" panose="020F0502020204030204" pitchFamily="34" charset="0"/>
                <a:ea typeface="Calibri" panose="020F0502020204030204" pitchFamily="34" charset="0"/>
                <a:cs typeface="Calibri" panose="020F0502020204030204" pitchFamily="34" charset="0"/>
              </a:rPr>
              <a:t>compulsion, public manners, saving reputation, petitioning for a favor, or something else? How do you think the centurion treated his servant?</a:t>
            </a:r>
          </a:p>
          <a:p>
            <a:pPr marL="342900" marR="0" lvl="0" indent="-342900">
              <a:spcBef>
                <a:spcPts val="60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Military leadership includes our care for subordinates. Why do you think the centurion cared for his servant? Was it to maintain unit end strength, concern for the well-being of a unit member or servant/slave?  What other health options were available to the centurion?  Why do you think he decided to ask Jesus for healing?</a:t>
            </a:r>
          </a:p>
          <a:p>
            <a:pPr marL="342900" marR="0" lvl="0" indent="-342900">
              <a:spcBef>
                <a:spcPts val="60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Why do you think he believed that he was not worthy to have Jesus come into his home?  Why do you think the centurion insisted that Jesus only had to say the word for his servant to be healed? Do you ever feel this way? Why? Why do you think Jesus was “amazed” by the centurion’s behavior?</a:t>
            </a:r>
          </a:p>
          <a:p>
            <a:pPr marL="0" marR="0">
              <a:spcBef>
                <a:spcPts val="0"/>
              </a:spcBef>
              <a:spcAft>
                <a:spcPts val="600"/>
              </a:spcAft>
            </a:pPr>
            <a:endParaRPr lang="en-US" sz="16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2" name="Picture 1">
            <a:extLst>
              <a:ext uri="{FF2B5EF4-FFF2-40B4-BE49-F238E27FC236}">
                <a16:creationId xmlns:a16="http://schemas.microsoft.com/office/drawing/2014/main" id="{30688B9F-5DCB-64CC-0587-BBD4EA5BD88A}"/>
              </a:ext>
            </a:extLst>
          </p:cNvPr>
          <p:cNvPicPr>
            <a:picLocks noChangeAspect="1"/>
          </p:cNvPicPr>
          <p:nvPr/>
        </p:nvPicPr>
        <p:blipFill>
          <a:blip r:embed="rId2"/>
          <a:stretch>
            <a:fillRect/>
          </a:stretch>
        </p:blipFill>
        <p:spPr>
          <a:xfrm>
            <a:off x="141893" y="6002574"/>
            <a:ext cx="1163521" cy="715854"/>
          </a:xfrm>
          <a:prstGeom prst="rect">
            <a:avLst/>
          </a:prstGeom>
        </p:spPr>
      </p:pic>
      <p:sp>
        <p:nvSpPr>
          <p:cNvPr id="3" name="TextBox 2">
            <a:extLst>
              <a:ext uri="{FF2B5EF4-FFF2-40B4-BE49-F238E27FC236}">
                <a16:creationId xmlns:a16="http://schemas.microsoft.com/office/drawing/2014/main" id="{5CDD2E32-6271-9EFB-0E19-5D9D3649BE9F}"/>
              </a:ext>
            </a:extLst>
          </p:cNvPr>
          <p:cNvSpPr txBox="1"/>
          <p:nvPr/>
        </p:nvSpPr>
        <p:spPr>
          <a:xfrm>
            <a:off x="1438943" y="5451455"/>
            <a:ext cx="5827557" cy="1431161"/>
          </a:xfrm>
          <a:prstGeom prst="rect">
            <a:avLst/>
          </a:prstGeom>
          <a:noFill/>
        </p:spPr>
        <p:txBody>
          <a:bodyPr wrap="none" rtlCol="0">
            <a:spAutoFit/>
          </a:bodyPr>
          <a:lstStyle/>
          <a:p>
            <a:pPr marL="0" marR="0" indent="0">
              <a:spcBef>
                <a:spcPts val="600"/>
              </a:spcBef>
              <a:spcAft>
                <a:spcPts val="0"/>
              </a:spcAft>
              <a:buNone/>
            </a:pPr>
            <a:r>
              <a:rPr lang="en-US" sz="1600" b="1" dirty="0">
                <a:effectLst/>
                <a:latin typeface="Calibri" panose="020F0502020204030204" pitchFamily="34" charset="0"/>
                <a:ea typeface="Calibri" panose="020F0502020204030204" pitchFamily="34" charset="0"/>
                <a:cs typeface="Calibri" panose="020F0502020204030204" pitchFamily="34" charset="0"/>
              </a:rPr>
              <a:t>Read Matthew 8:5-13:</a:t>
            </a:r>
          </a:p>
          <a:p>
            <a:pPr marL="342900" marR="0" lvl="0" indent="-342900">
              <a:spcBef>
                <a:spcPts val="60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What are the similarities and differences between Matthew’s </a:t>
            </a:r>
            <a:br>
              <a:rPr lang="en-US" sz="1600" dirty="0">
                <a:effectLst/>
                <a:latin typeface="Calibri" panose="020F0502020204030204" pitchFamily="34" charset="0"/>
                <a:ea typeface="Calibri" panose="020F0502020204030204" pitchFamily="34" charset="0"/>
                <a:cs typeface="Calibri" panose="020F0502020204030204" pitchFamily="34" charset="0"/>
              </a:rPr>
            </a:br>
            <a:r>
              <a:rPr lang="en-US" sz="1600" dirty="0">
                <a:effectLst/>
                <a:latin typeface="Calibri" panose="020F0502020204030204" pitchFamily="34" charset="0"/>
                <a:ea typeface="Calibri" panose="020F0502020204030204" pitchFamily="34" charset="0"/>
                <a:cs typeface="Calibri" panose="020F0502020204030204" pitchFamily="34" charset="0"/>
              </a:rPr>
              <a:t>and Luke’s account of this event? How do these similarities and </a:t>
            </a:r>
            <a:br>
              <a:rPr lang="en-US" sz="1600" dirty="0">
                <a:effectLst/>
                <a:latin typeface="Calibri" panose="020F0502020204030204" pitchFamily="34" charset="0"/>
                <a:ea typeface="Calibri" panose="020F0502020204030204" pitchFamily="34" charset="0"/>
                <a:cs typeface="Calibri" panose="020F0502020204030204" pitchFamily="34" charset="0"/>
              </a:rPr>
            </a:br>
            <a:r>
              <a:rPr lang="en-US" sz="1600" dirty="0">
                <a:effectLst/>
                <a:latin typeface="Calibri" panose="020F0502020204030204" pitchFamily="34" charset="0"/>
                <a:ea typeface="Calibri" panose="020F0502020204030204" pitchFamily="34" charset="0"/>
                <a:cs typeface="Calibri" panose="020F0502020204030204" pitchFamily="34" charset="0"/>
              </a:rPr>
              <a:t>differences help you to understand this text. </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98138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13E5BF8-26BE-E522-A445-D87A47A72FAA}"/>
              </a:ext>
            </a:extLst>
          </p:cNvPr>
          <p:cNvSpPr>
            <a:spLocks noGrp="1"/>
          </p:cNvSpPr>
          <p:nvPr>
            <p:ph type="title"/>
          </p:nvPr>
        </p:nvSpPr>
        <p:spPr>
          <a:xfrm>
            <a:off x="1287055" y="308846"/>
            <a:ext cx="7348198" cy="1193692"/>
          </a:xfrm>
        </p:spPr>
        <p:txBody>
          <a:bodyPr>
            <a:normAutofit/>
          </a:bodyPr>
          <a:lstStyle/>
          <a:p>
            <a:pPr algn="r">
              <a:spcAft>
                <a:spcPts val="600"/>
              </a:spcAft>
            </a:pPr>
            <a:r>
              <a:rPr lang="en-US" sz="2700" b="1" i="0" dirty="0">
                <a:latin typeface="+mn-lt"/>
              </a:rPr>
              <a:t>Study 2: </a:t>
            </a:r>
            <a:r>
              <a:rPr lang="en-US" sz="2700" b="1" i="0" dirty="0">
                <a:solidFill>
                  <a:schemeClr val="accent1">
                    <a:lumMod val="60000"/>
                    <a:lumOff val="40000"/>
                  </a:schemeClr>
                </a:solidFill>
                <a:latin typeface="+mn-lt"/>
              </a:rPr>
              <a:t>For I Myself Am </a:t>
            </a:r>
            <a:br>
              <a:rPr lang="en-US" sz="2700" b="1" i="0" dirty="0">
                <a:solidFill>
                  <a:schemeClr val="accent1">
                    <a:lumMod val="60000"/>
                    <a:lumOff val="40000"/>
                  </a:schemeClr>
                </a:solidFill>
                <a:latin typeface="+mn-lt"/>
              </a:rPr>
            </a:br>
            <a:r>
              <a:rPr lang="en-US" sz="2700" b="1" i="0" dirty="0">
                <a:solidFill>
                  <a:schemeClr val="accent1">
                    <a:lumMod val="60000"/>
                    <a:lumOff val="40000"/>
                  </a:schemeClr>
                </a:solidFill>
                <a:latin typeface="+mn-lt"/>
              </a:rPr>
              <a:t>Under Authority</a:t>
            </a:r>
            <a:br>
              <a:rPr lang="en-US" sz="2200" b="1" i="0" dirty="0">
                <a:latin typeface="+mn-lt"/>
              </a:rPr>
            </a:br>
            <a:r>
              <a:rPr lang="en-US" sz="2000" b="1" i="0" dirty="0">
                <a:latin typeface="+mn-lt"/>
              </a:rPr>
              <a:t>Jesus and the Centurion  </a:t>
            </a:r>
            <a:endParaRPr lang="en-US" b="1" i="0" dirty="0">
              <a:latin typeface="+mn-lt"/>
            </a:endParaRPr>
          </a:p>
        </p:txBody>
      </p:sp>
      <p:sp>
        <p:nvSpPr>
          <p:cNvPr id="6" name="Content Placeholder 2">
            <a:extLst>
              <a:ext uri="{FF2B5EF4-FFF2-40B4-BE49-F238E27FC236}">
                <a16:creationId xmlns:a16="http://schemas.microsoft.com/office/drawing/2014/main" id="{1F29D949-6C12-AE2C-6948-8C21764C3EDB}"/>
              </a:ext>
            </a:extLst>
          </p:cNvPr>
          <p:cNvSpPr>
            <a:spLocks noGrp="1"/>
          </p:cNvSpPr>
          <p:nvPr>
            <p:ph idx="1"/>
          </p:nvPr>
        </p:nvSpPr>
        <p:spPr>
          <a:xfrm>
            <a:off x="238696" y="1960203"/>
            <a:ext cx="8781770" cy="5162201"/>
          </a:xfrm>
        </p:spPr>
        <p:txBody>
          <a:bodyPr>
            <a:normAutofit/>
          </a:bodyPr>
          <a:lstStyle/>
          <a:p>
            <a:pPr marL="0" marR="0" indent="0">
              <a:spcBef>
                <a:spcPts val="0"/>
              </a:spcBef>
              <a:spcAft>
                <a:spcPts val="0"/>
              </a:spcAft>
              <a:buNone/>
            </a:pPr>
            <a:r>
              <a:rPr lang="en-US" sz="1600" b="1" dirty="0">
                <a:latin typeface="Calibri" panose="020F0502020204030204" pitchFamily="34" charset="0"/>
                <a:cs typeface="Calibri" panose="020F0502020204030204" pitchFamily="34" charset="0"/>
              </a:rPr>
              <a:t>F</a:t>
            </a:r>
            <a:r>
              <a:rPr lang="en-US" sz="1600" b="1" dirty="0">
                <a:effectLst/>
                <a:latin typeface="Calibri" panose="020F0502020204030204" pitchFamily="34" charset="0"/>
                <a:ea typeface="Calibri" panose="020F0502020204030204" pitchFamily="34" charset="0"/>
                <a:cs typeface="Calibri" panose="020F0502020204030204" pitchFamily="34" charset="0"/>
              </a:rPr>
              <a:t>inal questions:</a:t>
            </a:r>
          </a:p>
          <a:p>
            <a:pPr marL="342900" marR="0" lvl="0" indent="-342900">
              <a:spcBef>
                <a:spcPts val="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In his letter to the Romans, Paul writes, “For the kingdom of God is not a matter of eating and drinking, but of righteousness, peace and joy in the Holy Spirit, because anyone who serves Christ in this way is pleasing to God and receives human approval.” (Romans 14:8)</a:t>
            </a:r>
          </a:p>
          <a:p>
            <a:pPr marL="342900" marR="0" lvl="0" indent="-342900">
              <a:spcBef>
                <a:spcPts val="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How do the centurion’s actions demonstrate Paul’s instructions for Christian behavior? He thinks he is unworthy, but Jesus commends his faith – do you think Jesus judged him more worthy than he judged himself? Why?</a:t>
            </a:r>
          </a:p>
          <a:p>
            <a:pPr marL="342900" marR="0" lvl="0" indent="-342900">
              <a:spcBef>
                <a:spcPts val="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How do you evaluate the centurion as a leader? Did he follow his superiors as well as he expected others to follow his orders?</a:t>
            </a:r>
          </a:p>
          <a:p>
            <a:pPr marL="342900" marR="0" lvl="0" indent="-342900">
              <a:spcBef>
                <a:spcPts val="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What do you think this text says about the virtues of fidelity, responsibility, and accountability in a commander? What do they say about the authority and humility of a leader?</a:t>
            </a:r>
          </a:p>
          <a:p>
            <a:pPr marL="342900" marR="0" lvl="0" indent="-342900">
              <a:spcBef>
                <a:spcPts val="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Although the centurion wasn’t a Christ-follower, did he display attributes that are associated with fruits of the Holy Spirit? Could he have become </a:t>
            </a:r>
            <a:r>
              <a:rPr lang="en-US" sz="1600" dirty="0">
                <a:latin typeface="Calibri" panose="020F0502020204030204" pitchFamily="34" charset="0"/>
                <a:ea typeface="Calibri" panose="020F0502020204030204" pitchFamily="34" charset="0"/>
                <a:cs typeface="Calibri" panose="020F0502020204030204" pitchFamily="34" charset="0"/>
              </a:rPr>
              <a:t>a believer</a:t>
            </a:r>
            <a:r>
              <a:rPr lang="en-US" sz="1600" dirty="0">
                <a:effectLst/>
                <a:latin typeface="Calibri" panose="020F0502020204030204" pitchFamily="34" charset="0"/>
                <a:ea typeface="Calibri" panose="020F0502020204030204" pitchFamily="34" charset="0"/>
                <a:cs typeface="Calibri" panose="020F0502020204030204" pitchFamily="34" charset="0"/>
              </a:rPr>
              <a:t>?</a:t>
            </a:r>
            <a:r>
              <a:rPr lang="en-US" sz="1600" dirty="0">
                <a:latin typeface="Calibri" panose="020F0502020204030204" pitchFamily="34" charset="0"/>
                <a:ea typeface="Calibri" panose="020F0502020204030204" pitchFamily="34" charset="0"/>
                <a:cs typeface="Calibri" panose="020F0502020204030204" pitchFamily="34" charset="0"/>
              </a:rPr>
              <a:t> </a:t>
            </a:r>
            <a:r>
              <a:rPr lang="en-US" sz="1600" dirty="0">
                <a:effectLst/>
                <a:latin typeface="Calibri" panose="020F0502020204030204" pitchFamily="34" charset="0"/>
                <a:ea typeface="Calibri" panose="020F0502020204030204" pitchFamily="34" charset="0"/>
                <a:cs typeface="Calibri" panose="020F0502020204030204" pitchFamily="34" charset="0"/>
              </a:rPr>
              <a:t>What fruits did he display? Do you think they guided his actions as a commander? As members of the military, how can the fruits of the Spirit be a guide for our character? Would you want to serve under this centurion? Why or why not? </a:t>
            </a:r>
          </a:p>
          <a:p>
            <a:pPr marL="0" indent="0">
              <a:spcBef>
                <a:spcPts val="0"/>
              </a:spcBef>
              <a:buNone/>
            </a:pPr>
            <a:r>
              <a:rPr lang="en-US" sz="1600" dirty="0">
                <a:effectLst/>
                <a:latin typeface="Calibri" panose="020F0502020204030204" pitchFamily="34" charset="0"/>
                <a:ea typeface="Calibri" panose="020F0502020204030204" pitchFamily="34" charset="0"/>
                <a:cs typeface="Calibri" panose="020F0502020204030204" pitchFamily="34" charset="0"/>
              </a:rPr>
              <a:t>                     </a:t>
            </a:r>
            <a:br>
              <a:rPr lang="en-US" sz="1600" dirty="0">
                <a:effectLst/>
                <a:latin typeface="Calibri" panose="020F0502020204030204" pitchFamily="34" charset="0"/>
                <a:ea typeface="Calibri" panose="020F0502020204030204" pitchFamily="34" charset="0"/>
                <a:cs typeface="Calibri" panose="020F0502020204030204" pitchFamily="34" charset="0"/>
              </a:rPr>
            </a:br>
            <a:r>
              <a:rPr lang="en-US" sz="1600" dirty="0">
                <a:effectLst/>
                <a:latin typeface="Calibri" panose="020F0502020204030204" pitchFamily="34" charset="0"/>
                <a:ea typeface="Calibri" panose="020F0502020204030204" pitchFamily="34" charset="0"/>
                <a:cs typeface="Calibri" panose="020F0502020204030204" pitchFamily="34" charset="0"/>
              </a:rPr>
              <a:t>                     </a:t>
            </a:r>
            <a:r>
              <a:rPr lang="en-US" sz="1600" b="1" dirty="0">
                <a:latin typeface="Calibri" panose="020F0502020204030204" pitchFamily="34" charset="0"/>
                <a:ea typeface="Calibri" panose="020F0502020204030204" pitchFamily="34" charset="0"/>
                <a:cs typeface="Calibri" panose="020F0502020204030204" pitchFamily="34" charset="0"/>
              </a:rPr>
              <a:t>Closing prayer </a:t>
            </a:r>
            <a:r>
              <a:rPr lang="en-US" sz="1600" dirty="0">
                <a:latin typeface="Calibri" panose="020F0502020204030204" pitchFamily="34" charset="0"/>
                <a:ea typeface="Calibri" panose="020F0502020204030204" pitchFamily="34" charset="0"/>
                <a:cs typeface="Calibri" panose="020F0502020204030204" pitchFamily="34" charset="0"/>
              </a:rPr>
              <a:t>– Pray together Psalm 15</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spcBef>
                <a:spcPts val="0"/>
              </a:spcBef>
              <a:spcAft>
                <a:spcPts val="0"/>
              </a:spcAft>
              <a:buNone/>
            </a:pP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1900" dirty="0">
              <a:latin typeface="Calibri" panose="020F0502020204030204" pitchFamily="34" charset="0"/>
              <a:cs typeface="Calibri" panose="020F0502020204030204" pitchFamily="34" charset="0"/>
            </a:endParaRPr>
          </a:p>
          <a:p>
            <a:pPr marL="0" marR="0">
              <a:spcBef>
                <a:spcPts val="0"/>
              </a:spcBef>
              <a:spcAft>
                <a:spcPts val="600"/>
              </a:spcAft>
            </a:pPr>
            <a:endParaRPr lang="en-US" sz="25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2" name="Picture 1">
            <a:extLst>
              <a:ext uri="{FF2B5EF4-FFF2-40B4-BE49-F238E27FC236}">
                <a16:creationId xmlns:a16="http://schemas.microsoft.com/office/drawing/2014/main" id="{BCFB5B29-D826-D8D3-1C40-C14BB30540DF}"/>
              </a:ext>
            </a:extLst>
          </p:cNvPr>
          <p:cNvPicPr>
            <a:picLocks noChangeAspect="1"/>
          </p:cNvPicPr>
          <p:nvPr/>
        </p:nvPicPr>
        <p:blipFill>
          <a:blip r:embed="rId2"/>
          <a:stretch>
            <a:fillRect/>
          </a:stretch>
        </p:blipFill>
        <p:spPr>
          <a:xfrm>
            <a:off x="123534" y="6112864"/>
            <a:ext cx="1163521" cy="715854"/>
          </a:xfrm>
          <a:prstGeom prst="rect">
            <a:avLst/>
          </a:prstGeom>
        </p:spPr>
      </p:pic>
    </p:spTree>
    <p:extLst>
      <p:ext uri="{BB962C8B-B14F-4D97-AF65-F5344CB8AC3E}">
        <p14:creationId xmlns:p14="http://schemas.microsoft.com/office/powerpoint/2010/main" val="2152344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1FBCB5F-964C-8921-E9C3-39DBDCD8E34D}"/>
              </a:ext>
            </a:extLst>
          </p:cNvPr>
          <p:cNvSpPr>
            <a:spLocks noGrp="1"/>
          </p:cNvSpPr>
          <p:nvPr>
            <p:ph type="title"/>
          </p:nvPr>
        </p:nvSpPr>
        <p:spPr>
          <a:xfrm>
            <a:off x="3988106" y="320911"/>
            <a:ext cx="4631360" cy="1043487"/>
          </a:xfrm>
        </p:spPr>
        <p:txBody>
          <a:bodyPr>
            <a:normAutofit/>
          </a:bodyPr>
          <a:lstStyle/>
          <a:p>
            <a:pPr algn="r">
              <a:spcAft>
                <a:spcPts val="600"/>
              </a:spcAft>
            </a:pPr>
            <a:r>
              <a:rPr lang="en-US" sz="2700" b="1" i="0" dirty="0">
                <a:latin typeface="+mn-lt"/>
              </a:rPr>
              <a:t>Study 2: Additional Texts</a:t>
            </a:r>
            <a:endParaRPr lang="en-US" b="1" i="0" dirty="0">
              <a:latin typeface="+mn-lt"/>
            </a:endParaRPr>
          </a:p>
        </p:txBody>
      </p:sp>
      <p:sp>
        <p:nvSpPr>
          <p:cNvPr id="7" name="TextBox 6">
            <a:extLst>
              <a:ext uri="{FF2B5EF4-FFF2-40B4-BE49-F238E27FC236}">
                <a16:creationId xmlns:a16="http://schemas.microsoft.com/office/drawing/2014/main" id="{9FED95BD-996E-B471-5D27-AB5106E0EFCB}"/>
              </a:ext>
            </a:extLst>
          </p:cNvPr>
          <p:cNvSpPr txBox="1"/>
          <p:nvPr/>
        </p:nvSpPr>
        <p:spPr>
          <a:xfrm>
            <a:off x="159081" y="1864825"/>
            <a:ext cx="8825837" cy="2769989"/>
          </a:xfrm>
          <a:prstGeom prst="rect">
            <a:avLst/>
          </a:prstGeom>
          <a:noFill/>
        </p:spPr>
        <p:txBody>
          <a:bodyPr wrap="square">
            <a:spAutoFit/>
          </a:bodyPr>
          <a:lstStyle/>
          <a:p>
            <a:pPr marR="0" lvl="0" algn="just" rtl="0">
              <a:spcBef>
                <a:spcPts val="60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Read </a:t>
            </a:r>
            <a:r>
              <a:rPr lang="en-US" sz="1600" b="1" dirty="0">
                <a:effectLst/>
                <a:latin typeface="Calibri" panose="020F0502020204030204" pitchFamily="34" charset="0"/>
                <a:ea typeface="Calibri" panose="020F0502020204030204" pitchFamily="34" charset="0"/>
                <a:cs typeface="Calibri" panose="020F0502020204030204" pitchFamily="34" charset="0"/>
              </a:rPr>
              <a:t>2 Samuel 23 </a:t>
            </a:r>
            <a:r>
              <a:rPr lang="en-US" sz="1600" dirty="0">
                <a:effectLst/>
                <a:latin typeface="Calibri" panose="020F0502020204030204" pitchFamily="34" charset="0"/>
                <a:ea typeface="Calibri" panose="020F0502020204030204" pitchFamily="34" charset="0"/>
                <a:cs typeface="Calibri" panose="020F0502020204030204" pitchFamily="34" charset="0"/>
              </a:rPr>
              <a:t>about David and his mighty men:</a:t>
            </a:r>
          </a:p>
          <a:p>
            <a:pPr marL="742950" marR="0" lvl="1" indent="-285750">
              <a:spcBef>
                <a:spcPts val="600"/>
              </a:spcBef>
              <a:spcAft>
                <a:spcPts val="0"/>
              </a:spcAft>
              <a:buFont typeface="Courier New" panose="02070309020205020404" pitchFamily="49" charset="0"/>
              <a:buChar char="o"/>
            </a:pPr>
            <a:r>
              <a:rPr lang="en-US" sz="1600" dirty="0">
                <a:effectLst/>
                <a:latin typeface="Calibri" panose="020F0502020204030204" pitchFamily="34" charset="0"/>
                <a:ea typeface="Calibri" panose="020F0502020204030204" pitchFamily="34" charset="0"/>
                <a:cs typeface="Calibri" panose="020F0502020204030204" pitchFamily="34" charset="0"/>
              </a:rPr>
              <a:t>This chapter focuses on the initiative, bravery, and deeds of David’s mighty men. They are acting like heroic soldiers. What were they doing?</a:t>
            </a:r>
          </a:p>
          <a:p>
            <a:pPr marL="742950" marR="0" lvl="1" indent="-285750">
              <a:spcBef>
                <a:spcPts val="600"/>
              </a:spcBef>
              <a:spcAft>
                <a:spcPts val="0"/>
              </a:spcAft>
              <a:buFont typeface="Courier New" panose="02070309020205020404" pitchFamily="49" charset="0"/>
              <a:buChar char="o"/>
            </a:pPr>
            <a:r>
              <a:rPr lang="en-US" sz="1600" dirty="0">
                <a:effectLst/>
                <a:latin typeface="Calibri" panose="020F0502020204030204" pitchFamily="34" charset="0"/>
                <a:ea typeface="Calibri" panose="020F0502020204030204" pitchFamily="34" charset="0"/>
                <a:cs typeface="Calibri" panose="020F0502020204030204" pitchFamily="34" charset="0"/>
              </a:rPr>
              <a:t>Focus on verses 13 – 17. What did they do for David? What did David do? What reason does David for his action? What does this text say about David’s virtue as a godly leader?</a:t>
            </a:r>
          </a:p>
          <a:p>
            <a:pPr marL="742950" marR="0" lvl="1" indent="-285750">
              <a:spcBef>
                <a:spcPts val="600"/>
              </a:spcBef>
              <a:spcAft>
                <a:spcPts val="0"/>
              </a:spcAft>
              <a:buFont typeface="Courier New" panose="02070309020205020404" pitchFamily="49" charset="0"/>
              <a:buChar char="o"/>
            </a:pPr>
            <a:r>
              <a:rPr lang="en-US" sz="1600" dirty="0">
                <a:effectLst/>
                <a:latin typeface="Calibri" panose="020F0502020204030204" pitchFamily="34" charset="0"/>
                <a:ea typeface="Calibri" panose="020F0502020204030204" pitchFamily="34" charset="0"/>
                <a:cs typeface="Calibri" panose="020F0502020204030204" pitchFamily="34" charset="0"/>
              </a:rPr>
              <a:t>How are David’s actions like the actions of the centurion in Luke 7? How is he acting differently?</a:t>
            </a:r>
          </a:p>
          <a:p>
            <a:pPr marR="0" lvl="0" algn="just">
              <a:spcBef>
                <a:spcPts val="60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Read </a:t>
            </a:r>
            <a:r>
              <a:rPr lang="en-US" sz="1600" b="1" dirty="0">
                <a:effectLst/>
                <a:latin typeface="Calibri" panose="020F0502020204030204" pitchFamily="34" charset="0"/>
                <a:ea typeface="Calibri" panose="020F0502020204030204" pitchFamily="34" charset="0"/>
                <a:cs typeface="Calibri" panose="020F0502020204030204" pitchFamily="34" charset="0"/>
              </a:rPr>
              <a:t>Psalm 15</a:t>
            </a:r>
            <a:r>
              <a:rPr lang="en-US" sz="1600" dirty="0">
                <a:effectLst/>
                <a:latin typeface="Calibri" panose="020F0502020204030204" pitchFamily="34" charset="0"/>
                <a:ea typeface="Calibri" panose="020F0502020204030204" pitchFamily="34" charset="0"/>
                <a:cs typeface="Calibri" panose="020F0502020204030204" pitchFamily="34" charset="0"/>
              </a:rPr>
              <a:t>:</a:t>
            </a:r>
          </a:p>
          <a:p>
            <a:pPr marL="742950" marR="0" lvl="1" indent="-285750" algn="just">
              <a:spcBef>
                <a:spcPts val="600"/>
              </a:spcBef>
              <a:spcAft>
                <a:spcPts val="0"/>
              </a:spcAft>
              <a:buFont typeface="Courier New" panose="02070309020205020404" pitchFamily="49" charset="0"/>
              <a:buChar char="o"/>
            </a:pPr>
            <a:r>
              <a:rPr lang="en-US" sz="1600" dirty="0">
                <a:effectLst/>
                <a:latin typeface="Calibri" panose="020F0502020204030204" pitchFamily="34" charset="0"/>
                <a:ea typeface="Calibri" panose="020F0502020204030204" pitchFamily="34" charset="0"/>
                <a:cs typeface="Calibri" panose="020F0502020204030204" pitchFamily="34" charset="0"/>
              </a:rPr>
              <a:t>How you think this </a:t>
            </a:r>
            <a:r>
              <a:rPr lang="en-US" sz="1600" dirty="0">
                <a:latin typeface="Calibri" panose="020F0502020204030204" pitchFamily="34" charset="0"/>
                <a:ea typeface="Calibri" panose="020F0502020204030204" pitchFamily="34" charset="0"/>
                <a:cs typeface="Calibri" panose="020F0502020204030204" pitchFamily="34" charset="0"/>
              </a:rPr>
              <a:t>P</a:t>
            </a:r>
            <a:r>
              <a:rPr lang="en-US" sz="1600" dirty="0">
                <a:effectLst/>
                <a:latin typeface="Calibri" panose="020F0502020204030204" pitchFamily="34" charset="0"/>
                <a:ea typeface="Calibri" panose="020F0502020204030204" pitchFamily="34" charset="0"/>
                <a:cs typeface="Calibri" panose="020F0502020204030204" pitchFamily="34" charset="0"/>
              </a:rPr>
              <a:t>salm of David applies to the centurion?</a:t>
            </a:r>
          </a:p>
          <a:p>
            <a:pPr marL="742950" marR="0" lvl="1" indent="-285750" algn="just">
              <a:spcBef>
                <a:spcPts val="600"/>
              </a:spcBef>
              <a:spcAft>
                <a:spcPts val="0"/>
              </a:spcAft>
              <a:buFont typeface="Courier New" panose="02070309020205020404" pitchFamily="49" charset="0"/>
              <a:buChar char="o"/>
            </a:pPr>
            <a:r>
              <a:rPr lang="en-US" sz="1600" dirty="0">
                <a:effectLst/>
                <a:latin typeface="Calibri" panose="020F0502020204030204" pitchFamily="34" charset="0"/>
                <a:ea typeface="Calibri" panose="020F0502020204030204" pitchFamily="34" charset="0"/>
                <a:cs typeface="Calibri" panose="020F0502020204030204" pitchFamily="34" charset="0"/>
              </a:rPr>
              <a:t>How do you think this psalm applies to our military service?</a:t>
            </a:r>
          </a:p>
        </p:txBody>
      </p:sp>
      <p:pic>
        <p:nvPicPr>
          <p:cNvPr id="2" name="Picture 1">
            <a:extLst>
              <a:ext uri="{FF2B5EF4-FFF2-40B4-BE49-F238E27FC236}">
                <a16:creationId xmlns:a16="http://schemas.microsoft.com/office/drawing/2014/main" id="{9ABE85EF-F4D9-7FF5-293C-4952A9C77DA3}"/>
              </a:ext>
            </a:extLst>
          </p:cNvPr>
          <p:cNvPicPr>
            <a:picLocks noChangeAspect="1"/>
          </p:cNvPicPr>
          <p:nvPr/>
        </p:nvPicPr>
        <p:blipFill>
          <a:blip r:embed="rId2"/>
          <a:stretch>
            <a:fillRect/>
          </a:stretch>
        </p:blipFill>
        <p:spPr>
          <a:xfrm>
            <a:off x="141893" y="6002574"/>
            <a:ext cx="1163521" cy="715854"/>
          </a:xfrm>
          <a:prstGeom prst="rect">
            <a:avLst/>
          </a:prstGeom>
        </p:spPr>
      </p:pic>
    </p:spTree>
    <p:extLst>
      <p:ext uri="{BB962C8B-B14F-4D97-AF65-F5344CB8AC3E}">
        <p14:creationId xmlns:p14="http://schemas.microsoft.com/office/powerpoint/2010/main" val="1117951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62FD90-756C-ABEB-AF36-4EE670EB53C3}"/>
              </a:ext>
            </a:extLst>
          </p:cNvPr>
          <p:cNvSpPr>
            <a:spLocks noGrp="1"/>
          </p:cNvSpPr>
          <p:nvPr>
            <p:ph idx="1"/>
          </p:nvPr>
        </p:nvSpPr>
        <p:spPr>
          <a:xfrm>
            <a:off x="228557" y="1736030"/>
            <a:ext cx="8686885" cy="4001012"/>
          </a:xfrm>
        </p:spPr>
        <p:txBody>
          <a:bodyPr>
            <a:noAutofit/>
          </a:bodyPr>
          <a:lstStyle/>
          <a:p>
            <a:pPr marL="0" indent="0">
              <a:buNone/>
            </a:pPr>
            <a:r>
              <a:rPr lang="en-US" sz="1600" b="1" dirty="0">
                <a:effectLst/>
                <a:latin typeface="Calibri" panose="020F0502020204030204" pitchFamily="34" charset="0"/>
                <a:ea typeface="Calibri" panose="020F0502020204030204" pitchFamily="34" charset="0"/>
                <a:cs typeface="Calibri" panose="020F0502020204030204" pitchFamily="34" charset="0"/>
              </a:rPr>
              <a:t>Introduction</a:t>
            </a:r>
          </a:p>
          <a:p>
            <a:r>
              <a:rPr lang="en-US" sz="1600" dirty="0">
                <a:effectLst/>
                <a:latin typeface="Calibri" panose="020F0502020204030204" pitchFamily="34" charset="0"/>
                <a:ea typeface="Calibri" panose="020F0502020204030204" pitchFamily="34" charset="0"/>
                <a:cs typeface="Calibri" panose="020F0502020204030204" pitchFamily="34" charset="0"/>
              </a:rPr>
              <a:t>This study focuses on values of </a:t>
            </a:r>
            <a:r>
              <a:rPr lang="en-US" sz="1600" b="1" dirty="0">
                <a:effectLst/>
                <a:latin typeface="Calibri" panose="020F0502020204030204" pitchFamily="34" charset="0"/>
                <a:ea typeface="Calibri" panose="020F0502020204030204" pitchFamily="34" charset="0"/>
                <a:cs typeface="Calibri" panose="020F0502020204030204" pitchFamily="34" charset="0"/>
              </a:rPr>
              <a:t>candor, allegiance, </a:t>
            </a:r>
            <a:r>
              <a:rPr lang="en-US" sz="1600" b="1" dirty="0">
                <a:latin typeface="Calibri" panose="020F0502020204030204" pitchFamily="34" charset="0"/>
                <a:ea typeface="Calibri" panose="020F0502020204030204" pitchFamily="34" charset="0"/>
                <a:cs typeface="Calibri" panose="020F0502020204030204" pitchFamily="34" charset="0"/>
              </a:rPr>
              <a:t>s</a:t>
            </a:r>
            <a:r>
              <a:rPr lang="en-US" sz="1600" b="1" dirty="0">
                <a:effectLst/>
                <a:latin typeface="Calibri" panose="020F0502020204030204" pitchFamily="34" charset="0"/>
                <a:ea typeface="Calibri" panose="020F0502020204030204" pitchFamily="34" charset="0"/>
                <a:cs typeface="Calibri" panose="020F0502020204030204" pitchFamily="34" charset="0"/>
              </a:rPr>
              <a:t>elf-awareness, and reconciliation</a:t>
            </a:r>
            <a:r>
              <a:rPr lang="en-US" sz="1600" dirty="0">
                <a:effectLst/>
                <a:latin typeface="Calibri" panose="020F0502020204030204" pitchFamily="34" charset="0"/>
                <a:ea typeface="Calibri" panose="020F0502020204030204" pitchFamily="34" charset="0"/>
                <a:cs typeface="Calibri" panose="020F0502020204030204" pitchFamily="34" charset="0"/>
              </a:rPr>
              <a:t>.</a:t>
            </a:r>
          </a:p>
          <a:p>
            <a:r>
              <a:rPr lang="en-US" sz="1600" dirty="0">
                <a:latin typeface="Calibri" panose="020F0502020204030204" pitchFamily="34" charset="0"/>
                <a:cs typeface="Calibri" panose="020F0502020204030204" pitchFamily="34" charset="0"/>
              </a:rPr>
              <a:t>The centurion at that cross was in command of the detail that executed Jesus. Therefore, he was responsible for killing Jesus. </a:t>
            </a:r>
          </a:p>
          <a:p>
            <a:pPr lvl="1"/>
            <a:r>
              <a:rPr lang="en-US" sz="1600" dirty="0">
                <a:latin typeface="Calibri" panose="020F0502020204030204" pitchFamily="34" charset="0"/>
                <a:cs typeface="Calibri" panose="020F0502020204030204" pitchFamily="34" charset="0"/>
              </a:rPr>
              <a:t>It wasn’t personal. It wasn’t political. He was following orders, </a:t>
            </a:r>
          </a:p>
          <a:p>
            <a:pPr lvl="1"/>
            <a:r>
              <a:rPr lang="en-US" sz="1600" dirty="0">
                <a:latin typeface="Calibri" panose="020F0502020204030204" pitchFamily="34" charset="0"/>
                <a:cs typeface="Calibri" panose="020F0502020204030204" pitchFamily="34" charset="0"/>
              </a:rPr>
              <a:t>Jesus was judged to be an enemy of the State. So, this centurion was doing his duty in leading his soldiers to torture and kill a condemned enemy of the state.</a:t>
            </a:r>
          </a:p>
          <a:p>
            <a:r>
              <a:rPr lang="en-US" sz="1600" dirty="0">
                <a:latin typeface="Calibri" panose="020F0502020204030204" pitchFamily="34" charset="0"/>
                <a:cs typeface="Calibri" panose="020F0502020204030204" pitchFamily="34" charset="0"/>
              </a:rPr>
              <a:t>Moral injuries happen to warfighters when </a:t>
            </a:r>
            <a:r>
              <a:rPr lang="en-US" sz="1600" b="1" dirty="0">
                <a:latin typeface="Calibri" panose="020F0502020204030204" pitchFamily="34" charset="0"/>
                <a:cs typeface="Calibri" panose="020F0502020204030204" pitchFamily="34" charset="0"/>
              </a:rPr>
              <a:t>their actions violate their moral virtues</a:t>
            </a:r>
            <a:r>
              <a:rPr lang="en-US" sz="1600" dirty="0">
                <a:latin typeface="Calibri" panose="020F0502020204030204" pitchFamily="34" charset="0"/>
                <a:cs typeface="Calibri" panose="020F0502020204030204" pitchFamily="34" charset="0"/>
              </a:rPr>
              <a:t>. </a:t>
            </a:r>
          </a:p>
          <a:p>
            <a:pPr lvl="1"/>
            <a:r>
              <a:rPr lang="en-US" sz="1600" dirty="0">
                <a:latin typeface="Calibri" panose="020F0502020204030204" pitchFamily="34" charset="0"/>
                <a:cs typeface="Calibri" panose="020F0502020204030204" pitchFamily="34" charset="0"/>
              </a:rPr>
              <a:t>Conflicting emotions/thoughts reveal their spiritual, psychological, and social struggles.  They experience these struggles because they have a conscience. </a:t>
            </a:r>
          </a:p>
          <a:p>
            <a:pPr lvl="1"/>
            <a:r>
              <a:rPr lang="en-US" sz="1600" dirty="0">
                <a:latin typeface="Calibri" panose="020F0502020204030204" pitchFamily="34" charset="0"/>
                <a:cs typeface="Calibri" panose="020F0502020204030204" pitchFamily="34" charset="0"/>
              </a:rPr>
              <a:t>As Christians, we can experience these same struggles because of our faith. These struggles require some type of reconciliation between our moral values and life practice. </a:t>
            </a:r>
          </a:p>
          <a:p>
            <a:pPr lvl="1"/>
            <a:r>
              <a:rPr lang="en-US" sz="1600" dirty="0">
                <a:latin typeface="Calibri" panose="020F0502020204030204" pitchFamily="34" charset="0"/>
                <a:cs typeface="Calibri" panose="020F0502020204030204" pitchFamily="34" charset="0"/>
              </a:rPr>
              <a:t>Do you think the centurion was at peace after carrying out his orders? Why or why not?</a:t>
            </a:r>
          </a:p>
          <a:p>
            <a:endParaRPr lang="en-US" sz="1600" dirty="0">
              <a:latin typeface="Calibri" panose="020F0502020204030204" pitchFamily="34" charset="0"/>
              <a:cs typeface="Calibri" panose="020F0502020204030204" pitchFamily="34" charset="0"/>
            </a:endParaRPr>
          </a:p>
          <a:p>
            <a:endParaRPr lang="en-US" sz="1600" dirty="0">
              <a:latin typeface="Calibri" panose="020F0502020204030204" pitchFamily="34" charset="0"/>
              <a:cs typeface="Calibri" panose="020F0502020204030204" pitchFamily="34" charset="0"/>
            </a:endParaRPr>
          </a:p>
        </p:txBody>
      </p:sp>
      <p:sp>
        <p:nvSpPr>
          <p:cNvPr id="5" name="Title 1">
            <a:extLst>
              <a:ext uri="{FF2B5EF4-FFF2-40B4-BE49-F238E27FC236}">
                <a16:creationId xmlns:a16="http://schemas.microsoft.com/office/drawing/2014/main" id="{FAFFD67D-3712-C0C5-45D0-991933F17658}"/>
              </a:ext>
            </a:extLst>
          </p:cNvPr>
          <p:cNvSpPr>
            <a:spLocks noGrp="1"/>
          </p:cNvSpPr>
          <p:nvPr>
            <p:ph type="title"/>
          </p:nvPr>
        </p:nvSpPr>
        <p:spPr>
          <a:xfrm>
            <a:off x="1451849" y="276806"/>
            <a:ext cx="7348198" cy="1193692"/>
          </a:xfrm>
        </p:spPr>
        <p:txBody>
          <a:bodyPr>
            <a:normAutofit fontScale="90000"/>
          </a:bodyPr>
          <a:lstStyle/>
          <a:p>
            <a:pPr marL="0" marR="0" algn="r">
              <a:spcBef>
                <a:spcPts val="0"/>
              </a:spcBef>
              <a:spcAft>
                <a:spcPts val="0"/>
              </a:spcAft>
            </a:pPr>
            <a:r>
              <a:rPr lang="en-US" sz="3100" b="1" i="0" dirty="0">
                <a:latin typeface="+mn-lt"/>
              </a:rPr>
              <a:t>Study 3: </a:t>
            </a:r>
            <a:r>
              <a:rPr lang="en-US" sz="3100" b="1" i="0" dirty="0">
                <a:solidFill>
                  <a:schemeClr val="accent1">
                    <a:lumMod val="60000"/>
                    <a:lumOff val="40000"/>
                  </a:schemeClr>
                </a:solidFill>
                <a:effectLst/>
                <a:latin typeface="+mn-lt"/>
                <a:ea typeface="Calibri" panose="020F0502020204030204" pitchFamily="34" charset="0"/>
                <a:cs typeface="Arial" panose="020B0604020202020204" pitchFamily="34" charset="0"/>
              </a:rPr>
              <a:t>“Surely This Man </a:t>
            </a:r>
            <a:br>
              <a:rPr lang="en-US" sz="3100" b="1" i="0" dirty="0">
                <a:solidFill>
                  <a:schemeClr val="accent1">
                    <a:lumMod val="60000"/>
                    <a:lumOff val="40000"/>
                  </a:schemeClr>
                </a:solidFill>
                <a:effectLst/>
                <a:latin typeface="+mn-lt"/>
                <a:ea typeface="Calibri" panose="020F0502020204030204" pitchFamily="34" charset="0"/>
                <a:cs typeface="Arial" panose="020B0604020202020204" pitchFamily="34" charset="0"/>
              </a:rPr>
            </a:br>
            <a:r>
              <a:rPr lang="en-US" sz="3100" b="1" i="0" dirty="0">
                <a:solidFill>
                  <a:schemeClr val="accent1">
                    <a:lumMod val="60000"/>
                    <a:lumOff val="40000"/>
                  </a:schemeClr>
                </a:solidFill>
                <a:latin typeface="+mn-lt"/>
                <a:ea typeface="Calibri" panose="020F0502020204030204" pitchFamily="34" charset="0"/>
                <a:cs typeface="Arial" panose="020B0604020202020204" pitchFamily="34" charset="0"/>
              </a:rPr>
              <a:t>W</a:t>
            </a:r>
            <a:r>
              <a:rPr lang="en-US" sz="3100" b="1" i="0" dirty="0">
                <a:solidFill>
                  <a:schemeClr val="accent1">
                    <a:lumMod val="60000"/>
                    <a:lumOff val="40000"/>
                  </a:schemeClr>
                </a:solidFill>
                <a:effectLst/>
                <a:latin typeface="+mn-lt"/>
                <a:ea typeface="Calibri" panose="020F0502020204030204" pitchFamily="34" charset="0"/>
                <a:cs typeface="Arial" panose="020B0604020202020204" pitchFamily="34" charset="0"/>
              </a:rPr>
              <a:t>as Righteous.” </a:t>
            </a:r>
            <a:br>
              <a:rPr lang="en-US" sz="2700" b="1" i="0" dirty="0">
                <a:effectLst/>
                <a:latin typeface="+mn-lt"/>
                <a:ea typeface="Calibri" panose="020F0502020204030204" pitchFamily="34" charset="0"/>
                <a:cs typeface="Arial" panose="020B0604020202020204" pitchFamily="34" charset="0"/>
              </a:rPr>
            </a:br>
            <a:r>
              <a:rPr lang="en-US" sz="2200" b="1" i="0" dirty="0">
                <a:effectLst/>
                <a:latin typeface="+mn-lt"/>
                <a:ea typeface="Calibri" panose="020F0502020204030204" pitchFamily="34" charset="0"/>
                <a:cs typeface="Arial" panose="020B0604020202020204" pitchFamily="34" charset="0"/>
              </a:rPr>
              <a:t>Jesus and the Centurion at the Cross</a:t>
            </a:r>
            <a:br>
              <a:rPr lang="en-US" sz="2200" b="1" i="0" dirty="0">
                <a:effectLst/>
                <a:latin typeface="+mn-lt"/>
                <a:ea typeface="Calibri" panose="020F0502020204030204" pitchFamily="34" charset="0"/>
                <a:cs typeface="Arial" panose="020B0604020202020204" pitchFamily="34" charset="0"/>
              </a:rPr>
            </a:br>
            <a:r>
              <a:rPr lang="en-US" sz="2200" b="1" i="0" dirty="0">
                <a:effectLst/>
                <a:latin typeface="+mn-lt"/>
                <a:ea typeface="Calibri" panose="020F0502020204030204" pitchFamily="34" charset="0"/>
                <a:cs typeface="Arial" panose="020B0604020202020204" pitchFamily="34" charset="0"/>
              </a:rPr>
              <a:t> (Luke 23:44-49</a:t>
            </a:r>
            <a:r>
              <a:rPr lang="en-US" sz="2200" b="1" i="0" dirty="0">
                <a:effectLst/>
                <a:latin typeface="+mn-lt"/>
              </a:rPr>
              <a:t>)</a:t>
            </a:r>
            <a:endParaRPr lang="en-US" sz="2200" b="1" i="0" dirty="0">
              <a:latin typeface="+mn-lt"/>
            </a:endParaRPr>
          </a:p>
        </p:txBody>
      </p:sp>
      <p:pic>
        <p:nvPicPr>
          <p:cNvPr id="2" name="Picture 1">
            <a:extLst>
              <a:ext uri="{FF2B5EF4-FFF2-40B4-BE49-F238E27FC236}">
                <a16:creationId xmlns:a16="http://schemas.microsoft.com/office/drawing/2014/main" id="{C1314F69-A0C4-D948-6508-C853F76F803C}"/>
              </a:ext>
            </a:extLst>
          </p:cNvPr>
          <p:cNvPicPr>
            <a:picLocks noChangeAspect="1"/>
          </p:cNvPicPr>
          <p:nvPr/>
        </p:nvPicPr>
        <p:blipFill>
          <a:blip r:embed="rId2"/>
          <a:stretch>
            <a:fillRect/>
          </a:stretch>
        </p:blipFill>
        <p:spPr>
          <a:xfrm>
            <a:off x="141893" y="6002574"/>
            <a:ext cx="1163521" cy="715854"/>
          </a:xfrm>
          <a:prstGeom prst="rect">
            <a:avLst/>
          </a:prstGeom>
        </p:spPr>
      </p:pic>
    </p:spTree>
    <p:extLst>
      <p:ext uri="{BB962C8B-B14F-4D97-AF65-F5344CB8AC3E}">
        <p14:creationId xmlns:p14="http://schemas.microsoft.com/office/powerpoint/2010/main" val="38255195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37A6D22-8399-7CF0-BE73-C740319AE5C8}"/>
              </a:ext>
            </a:extLst>
          </p:cNvPr>
          <p:cNvSpPr>
            <a:spLocks noGrp="1"/>
          </p:cNvSpPr>
          <p:nvPr>
            <p:ph type="title"/>
          </p:nvPr>
        </p:nvSpPr>
        <p:spPr>
          <a:xfrm>
            <a:off x="1573574" y="394972"/>
            <a:ext cx="7348198" cy="1193692"/>
          </a:xfrm>
        </p:spPr>
        <p:txBody>
          <a:bodyPr>
            <a:normAutofit/>
          </a:bodyPr>
          <a:lstStyle/>
          <a:p>
            <a:pPr marL="0" marR="0" algn="r">
              <a:spcBef>
                <a:spcPts val="0"/>
              </a:spcBef>
              <a:spcAft>
                <a:spcPts val="0"/>
              </a:spcAft>
            </a:pPr>
            <a:r>
              <a:rPr lang="en-US" sz="2700" b="1" i="0" dirty="0">
                <a:latin typeface="+mn-lt"/>
              </a:rPr>
              <a:t>Study 3: </a:t>
            </a:r>
            <a:r>
              <a:rPr lang="en-US" sz="2700" b="1" i="0" dirty="0">
                <a:solidFill>
                  <a:schemeClr val="accent1">
                    <a:lumMod val="60000"/>
                    <a:lumOff val="40000"/>
                  </a:schemeClr>
                </a:solidFill>
                <a:effectLst/>
                <a:latin typeface="+mn-lt"/>
                <a:ea typeface="Calibri" panose="020F0502020204030204" pitchFamily="34" charset="0"/>
                <a:cs typeface="Arial" panose="020B0604020202020204" pitchFamily="34" charset="0"/>
              </a:rPr>
              <a:t>“Surely This Man </a:t>
            </a:r>
            <a:br>
              <a:rPr lang="en-US" sz="2700" b="1" i="0" dirty="0">
                <a:solidFill>
                  <a:schemeClr val="accent1">
                    <a:lumMod val="60000"/>
                    <a:lumOff val="40000"/>
                  </a:schemeClr>
                </a:solidFill>
                <a:effectLst/>
                <a:latin typeface="+mn-lt"/>
                <a:ea typeface="Calibri" panose="020F0502020204030204" pitchFamily="34" charset="0"/>
                <a:cs typeface="Arial" panose="020B0604020202020204" pitchFamily="34" charset="0"/>
              </a:rPr>
            </a:br>
            <a:r>
              <a:rPr lang="en-US" sz="2700" b="1" i="0" dirty="0">
                <a:solidFill>
                  <a:schemeClr val="accent1">
                    <a:lumMod val="60000"/>
                    <a:lumOff val="40000"/>
                  </a:schemeClr>
                </a:solidFill>
                <a:latin typeface="+mn-lt"/>
                <a:ea typeface="Calibri" panose="020F0502020204030204" pitchFamily="34" charset="0"/>
                <a:cs typeface="Arial" panose="020B0604020202020204" pitchFamily="34" charset="0"/>
              </a:rPr>
              <a:t>W</a:t>
            </a:r>
            <a:r>
              <a:rPr lang="en-US" sz="2700" b="1" i="0" dirty="0">
                <a:solidFill>
                  <a:schemeClr val="accent1">
                    <a:lumMod val="60000"/>
                    <a:lumOff val="40000"/>
                  </a:schemeClr>
                </a:solidFill>
                <a:effectLst/>
                <a:latin typeface="+mn-lt"/>
                <a:ea typeface="Calibri" panose="020F0502020204030204" pitchFamily="34" charset="0"/>
                <a:cs typeface="Arial" panose="020B0604020202020204" pitchFamily="34" charset="0"/>
              </a:rPr>
              <a:t>as </a:t>
            </a:r>
            <a:r>
              <a:rPr lang="en-US" sz="2700" b="1" i="0" dirty="0">
                <a:solidFill>
                  <a:schemeClr val="accent1">
                    <a:lumMod val="60000"/>
                    <a:lumOff val="40000"/>
                  </a:schemeClr>
                </a:solidFill>
                <a:latin typeface="+mn-lt"/>
                <a:ea typeface="Calibri" panose="020F0502020204030204" pitchFamily="34" charset="0"/>
                <a:cs typeface="Arial" panose="020B0604020202020204" pitchFamily="34" charset="0"/>
              </a:rPr>
              <a:t>R</a:t>
            </a:r>
            <a:r>
              <a:rPr lang="en-US" sz="2700" b="1" i="0" dirty="0">
                <a:solidFill>
                  <a:schemeClr val="accent1">
                    <a:lumMod val="60000"/>
                    <a:lumOff val="40000"/>
                  </a:schemeClr>
                </a:solidFill>
                <a:effectLst/>
                <a:latin typeface="+mn-lt"/>
                <a:ea typeface="Calibri" panose="020F0502020204030204" pitchFamily="34" charset="0"/>
                <a:cs typeface="Arial" panose="020B0604020202020204" pitchFamily="34" charset="0"/>
              </a:rPr>
              <a:t>ighteous.” </a:t>
            </a:r>
            <a:br>
              <a:rPr lang="en-US" sz="2700" b="1" i="0" dirty="0">
                <a:effectLst/>
                <a:latin typeface="+mn-lt"/>
                <a:ea typeface="Calibri" panose="020F0502020204030204" pitchFamily="34" charset="0"/>
                <a:cs typeface="Arial" panose="020B0604020202020204" pitchFamily="34" charset="0"/>
              </a:rPr>
            </a:br>
            <a:r>
              <a:rPr lang="en-US" sz="2200" b="1" i="0" dirty="0">
                <a:effectLst/>
                <a:latin typeface="+mn-lt"/>
                <a:ea typeface="Calibri" panose="020F0502020204030204" pitchFamily="34" charset="0"/>
                <a:cs typeface="Arial" panose="020B0604020202020204" pitchFamily="34" charset="0"/>
              </a:rPr>
              <a:t>Jesus and the Centurion at the Cross</a:t>
            </a:r>
            <a:endParaRPr lang="en-US" sz="2200" b="1" i="0" dirty="0">
              <a:latin typeface="+mn-lt"/>
            </a:endParaRPr>
          </a:p>
        </p:txBody>
      </p:sp>
      <p:sp>
        <p:nvSpPr>
          <p:cNvPr id="6" name="Content Placeholder 2">
            <a:extLst>
              <a:ext uri="{FF2B5EF4-FFF2-40B4-BE49-F238E27FC236}">
                <a16:creationId xmlns:a16="http://schemas.microsoft.com/office/drawing/2014/main" id="{CDD54AAB-5287-341B-3DE2-92E335846F93}"/>
              </a:ext>
            </a:extLst>
          </p:cNvPr>
          <p:cNvSpPr>
            <a:spLocks noGrp="1"/>
          </p:cNvSpPr>
          <p:nvPr>
            <p:ph idx="1"/>
          </p:nvPr>
        </p:nvSpPr>
        <p:spPr>
          <a:xfrm>
            <a:off x="341737" y="1908070"/>
            <a:ext cx="8580035" cy="5445462"/>
          </a:xfrm>
        </p:spPr>
        <p:txBody>
          <a:bodyPr>
            <a:normAutofit/>
          </a:bodyPr>
          <a:lstStyle/>
          <a:p>
            <a:pPr marL="0" indent="0">
              <a:buNone/>
            </a:pPr>
            <a:r>
              <a:rPr lang="en-US" sz="1600" b="1" dirty="0">
                <a:effectLst/>
                <a:latin typeface="Calibri" panose="020F0502020204030204" pitchFamily="34" charset="0"/>
                <a:ea typeface="Calibri" panose="020F0502020204030204" pitchFamily="34" charset="0"/>
                <a:cs typeface="Calibri" panose="020F0502020204030204" pitchFamily="34" charset="0"/>
              </a:rPr>
              <a:t>Introduction (Part 2)</a:t>
            </a:r>
          </a:p>
          <a:p>
            <a:r>
              <a:rPr lang="en-US" sz="1600" dirty="0">
                <a:effectLst/>
                <a:latin typeface="Calibri" panose="020F0502020204030204" pitchFamily="34" charset="0"/>
                <a:ea typeface="Calibri" panose="020F0502020204030204" pitchFamily="34" charset="0"/>
                <a:cs typeface="Calibri" panose="020F0502020204030204" pitchFamily="34" charset="0"/>
              </a:rPr>
              <a:t>Some warfighters report feeling relief and joy at the end of a battle against an enemy</a:t>
            </a:r>
            <a:r>
              <a:rPr lang="en-US" sz="1600" dirty="0">
                <a:latin typeface="Calibri" panose="020F0502020204030204" pitchFamily="34" charset="0"/>
                <a:ea typeface="Calibri" panose="020F0502020204030204" pitchFamily="34" charset="0"/>
                <a:cs typeface="Calibri" panose="020F0502020204030204" pitchFamily="34" charset="0"/>
              </a:rPr>
              <a:t>.</a:t>
            </a:r>
            <a:br>
              <a:rPr lang="en-US" sz="1600" dirty="0">
                <a:latin typeface="Calibri" panose="020F0502020204030204" pitchFamily="34" charset="0"/>
                <a:ea typeface="Calibri" panose="020F0502020204030204" pitchFamily="34" charset="0"/>
                <a:cs typeface="Calibri" panose="020F0502020204030204" pitchFamily="34" charset="0"/>
              </a:rPr>
            </a:br>
            <a:r>
              <a:rPr lang="en-US" sz="1600" dirty="0">
                <a:latin typeface="Calibri" panose="020F0502020204030204" pitchFamily="34" charset="0"/>
                <a:ea typeface="Calibri" panose="020F0502020204030204" pitchFamily="34" charset="0"/>
                <a:cs typeface="Calibri" panose="020F0502020204030204" pitchFamily="34" charset="0"/>
              </a:rPr>
              <a:t> There  is cause to celebrate the death of a perceived evil.  </a:t>
            </a:r>
            <a:r>
              <a:rPr lang="en-US" sz="1600" dirty="0">
                <a:effectLst/>
                <a:latin typeface="Calibri" panose="020F0502020204030204" pitchFamily="34" charset="0"/>
                <a:ea typeface="Calibri" panose="020F0502020204030204" pitchFamily="34" charset="0"/>
                <a:cs typeface="Calibri" panose="020F0502020204030204" pitchFamily="34" charset="0"/>
              </a:rPr>
              <a:t>Moses and the Israelites celebrated after their enemies died in the Red Sea (Exodus 15), and David celebrated after killing Goliath (1 Samuel 17).  But there is also a reason to mourn the death of an innoce</a:t>
            </a:r>
            <a:r>
              <a:rPr lang="en-US" sz="1600" dirty="0">
                <a:latin typeface="Calibri" panose="020F0502020204030204" pitchFamily="34" charset="0"/>
                <a:ea typeface="Calibri" panose="020F0502020204030204" pitchFamily="34" charset="0"/>
                <a:cs typeface="Calibri" panose="020F0502020204030204" pitchFamily="34" charset="0"/>
              </a:rPr>
              <a:t>nt victim, to r</a:t>
            </a:r>
            <a:r>
              <a:rPr lang="en-US" sz="1600" dirty="0">
                <a:effectLst/>
                <a:latin typeface="Calibri" panose="020F0502020204030204" pitchFamily="34" charset="0"/>
                <a:ea typeface="Calibri" panose="020F0502020204030204" pitchFamily="34" charset="0"/>
                <a:cs typeface="Calibri" panose="020F0502020204030204" pitchFamily="34" charset="0"/>
              </a:rPr>
              <a:t>epent, and cleanse ourselves from the consequences of our actions in the performance of our duties</a:t>
            </a:r>
            <a:br>
              <a:rPr lang="en-US" sz="1600" dirty="0">
                <a:effectLst/>
                <a:latin typeface="Calibri" panose="020F0502020204030204" pitchFamily="34" charset="0"/>
                <a:ea typeface="Calibri" panose="020F0502020204030204" pitchFamily="34" charset="0"/>
                <a:cs typeface="Calibri" panose="020F0502020204030204" pitchFamily="34" charset="0"/>
              </a:rPr>
            </a:br>
            <a:r>
              <a:rPr lang="en-US" sz="1600" dirty="0">
                <a:effectLst/>
                <a:latin typeface="Calibri" panose="020F0502020204030204" pitchFamily="34" charset="0"/>
                <a:ea typeface="Calibri" panose="020F0502020204030204" pitchFamily="34" charset="0"/>
                <a:cs typeface="Calibri" panose="020F0502020204030204" pitchFamily="34" charset="0"/>
              </a:rPr>
              <a:t>(Numbers 31: 1-24).</a:t>
            </a:r>
          </a:p>
          <a:p>
            <a:r>
              <a:rPr lang="en-US" sz="1600" dirty="0">
                <a:effectLst/>
                <a:latin typeface="Calibri" panose="020F0502020204030204" pitchFamily="34" charset="0"/>
                <a:ea typeface="Calibri" panose="020F0502020204030204" pitchFamily="34" charset="0"/>
                <a:cs typeface="Calibri" panose="020F0502020204030204" pitchFamily="34" charset="0"/>
              </a:rPr>
              <a:t>Some say the centurion at the cross was the first Christian because he recognized Jesus as the Son of God (Matthew  27:54, Mark </a:t>
            </a:r>
            <a:r>
              <a:rPr lang="en-US" sz="1600" dirty="0">
                <a:latin typeface="Calibri" panose="020F0502020204030204" pitchFamily="34" charset="0"/>
                <a:ea typeface="Calibri" panose="020F0502020204030204" pitchFamily="34" charset="0"/>
                <a:cs typeface="Calibri" panose="020F0502020204030204" pitchFamily="34" charset="0"/>
              </a:rPr>
              <a:t>13:39).  We don’t know if this centurion became a Christian because he reached the wrong conclusion at the cross. Like the disciples, he didn’t know that Jesus would be resurrected, and </a:t>
            </a:r>
            <a:r>
              <a:rPr lang="en-US" sz="1600" dirty="0">
                <a:effectLst/>
                <a:latin typeface="Calibri" panose="020F0502020204030204" pitchFamily="34" charset="0"/>
                <a:ea typeface="Calibri" panose="020F0502020204030204" pitchFamily="34" charset="0"/>
                <a:cs typeface="Calibri" panose="020F0502020204030204" pitchFamily="34" charset="0"/>
              </a:rPr>
              <a:t>Luke records the centurion’s words </a:t>
            </a:r>
            <a:r>
              <a:rPr lang="en-US" sz="1600" dirty="0">
                <a:latin typeface="Calibri" panose="020F0502020204030204" pitchFamily="34" charset="0"/>
                <a:ea typeface="Calibri" panose="020F0502020204030204" pitchFamily="34" charset="0"/>
                <a:cs typeface="Calibri" panose="020F0502020204030204" pitchFamily="34" charset="0"/>
              </a:rPr>
              <a:t>differently. After watching how Jesus endured death, the centurion concluded Jesus was right and Rome was wrong.</a:t>
            </a:r>
          </a:p>
          <a:p>
            <a:r>
              <a:rPr lang="en-US" sz="1600" dirty="0">
                <a:latin typeface="Calibri" panose="020F0502020204030204" pitchFamily="34" charset="0"/>
                <a:ea typeface="Calibri" panose="020F0502020204030204" pitchFamily="34" charset="0"/>
                <a:cs typeface="Calibri" panose="020F0502020204030204" pitchFamily="34" charset="0"/>
              </a:rPr>
              <a:t>Do you think this meant that he judged his own actions as wrong? </a:t>
            </a:r>
            <a:r>
              <a:rPr lang="en-US" sz="1600" dirty="0">
                <a:effectLst/>
                <a:latin typeface="Calibri" panose="020F0502020204030204" pitchFamily="34" charset="0"/>
                <a:ea typeface="Calibri" panose="020F0502020204030204" pitchFamily="34" charset="0"/>
                <a:cs typeface="Calibri" panose="020F0502020204030204" pitchFamily="34" charset="0"/>
              </a:rPr>
              <a:t>Do you think this was a courageous or foolish thing for a soldier to say in public? </a:t>
            </a:r>
            <a:endParaRPr lang="en-US" sz="1600" dirty="0">
              <a:latin typeface="Calibri" panose="020F0502020204030204" pitchFamily="34" charset="0"/>
              <a:cs typeface="Calibri" panose="020F0502020204030204" pitchFamily="34" charset="0"/>
            </a:endParaRPr>
          </a:p>
        </p:txBody>
      </p:sp>
      <p:pic>
        <p:nvPicPr>
          <p:cNvPr id="2" name="Picture 1">
            <a:extLst>
              <a:ext uri="{FF2B5EF4-FFF2-40B4-BE49-F238E27FC236}">
                <a16:creationId xmlns:a16="http://schemas.microsoft.com/office/drawing/2014/main" id="{4FFAA634-3616-83A3-71D4-33D6797F90D2}"/>
              </a:ext>
            </a:extLst>
          </p:cNvPr>
          <p:cNvPicPr>
            <a:picLocks noChangeAspect="1"/>
          </p:cNvPicPr>
          <p:nvPr/>
        </p:nvPicPr>
        <p:blipFill>
          <a:blip r:embed="rId2"/>
          <a:stretch>
            <a:fillRect/>
          </a:stretch>
        </p:blipFill>
        <p:spPr>
          <a:xfrm>
            <a:off x="222228" y="6022596"/>
            <a:ext cx="1163521" cy="715854"/>
          </a:xfrm>
          <a:prstGeom prst="rect">
            <a:avLst/>
          </a:prstGeom>
        </p:spPr>
      </p:pic>
    </p:spTree>
    <p:extLst>
      <p:ext uri="{BB962C8B-B14F-4D97-AF65-F5344CB8AC3E}">
        <p14:creationId xmlns:p14="http://schemas.microsoft.com/office/powerpoint/2010/main" val="163659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D528DCB-15B4-9E4E-1162-2E54111816A0}"/>
              </a:ext>
            </a:extLst>
          </p:cNvPr>
          <p:cNvSpPr>
            <a:spLocks noGrp="1"/>
          </p:cNvSpPr>
          <p:nvPr>
            <p:ph type="title"/>
          </p:nvPr>
        </p:nvSpPr>
        <p:spPr>
          <a:xfrm>
            <a:off x="1462867" y="174634"/>
            <a:ext cx="7348198" cy="1193692"/>
          </a:xfrm>
        </p:spPr>
        <p:txBody>
          <a:bodyPr>
            <a:normAutofit/>
          </a:bodyPr>
          <a:lstStyle/>
          <a:p>
            <a:pPr marL="0" marR="0" algn="r">
              <a:spcBef>
                <a:spcPts val="0"/>
              </a:spcBef>
              <a:spcAft>
                <a:spcPts val="0"/>
              </a:spcAft>
            </a:pPr>
            <a:r>
              <a:rPr lang="en-US" sz="2700" b="1" i="0" dirty="0">
                <a:latin typeface="+mn-lt"/>
              </a:rPr>
              <a:t>Study 3: </a:t>
            </a:r>
            <a:r>
              <a:rPr lang="en-US" sz="2700" b="1" i="0" dirty="0">
                <a:solidFill>
                  <a:schemeClr val="accent1">
                    <a:lumMod val="60000"/>
                    <a:lumOff val="40000"/>
                  </a:schemeClr>
                </a:solidFill>
                <a:effectLst/>
                <a:latin typeface="+mn-lt"/>
                <a:ea typeface="Calibri" panose="020F0502020204030204" pitchFamily="34" charset="0"/>
                <a:cs typeface="Arial" panose="020B0604020202020204" pitchFamily="34" charset="0"/>
              </a:rPr>
              <a:t>“Surely This </a:t>
            </a:r>
            <a:r>
              <a:rPr lang="en-US" sz="2700" b="1" i="0" dirty="0">
                <a:solidFill>
                  <a:schemeClr val="accent1">
                    <a:lumMod val="60000"/>
                    <a:lumOff val="40000"/>
                  </a:schemeClr>
                </a:solidFill>
                <a:latin typeface="+mn-lt"/>
                <a:ea typeface="Calibri" panose="020F0502020204030204" pitchFamily="34" charset="0"/>
                <a:cs typeface="Arial" panose="020B0604020202020204" pitchFamily="34" charset="0"/>
              </a:rPr>
              <a:t>M</a:t>
            </a:r>
            <a:r>
              <a:rPr lang="en-US" sz="2700" b="1" i="0" dirty="0">
                <a:solidFill>
                  <a:schemeClr val="accent1">
                    <a:lumMod val="60000"/>
                    <a:lumOff val="40000"/>
                  </a:schemeClr>
                </a:solidFill>
                <a:effectLst/>
                <a:latin typeface="+mn-lt"/>
                <a:ea typeface="Calibri" panose="020F0502020204030204" pitchFamily="34" charset="0"/>
                <a:cs typeface="Arial" panose="020B0604020202020204" pitchFamily="34" charset="0"/>
              </a:rPr>
              <a:t>an </a:t>
            </a:r>
            <a:br>
              <a:rPr lang="en-US" sz="2700" b="1" i="0" dirty="0">
                <a:solidFill>
                  <a:schemeClr val="accent1">
                    <a:lumMod val="60000"/>
                    <a:lumOff val="40000"/>
                  </a:schemeClr>
                </a:solidFill>
                <a:effectLst/>
                <a:latin typeface="+mn-lt"/>
                <a:ea typeface="Calibri" panose="020F0502020204030204" pitchFamily="34" charset="0"/>
                <a:cs typeface="Arial" panose="020B0604020202020204" pitchFamily="34" charset="0"/>
              </a:rPr>
            </a:br>
            <a:r>
              <a:rPr lang="en-US" sz="2700" b="1" i="0" dirty="0">
                <a:solidFill>
                  <a:schemeClr val="accent1">
                    <a:lumMod val="60000"/>
                    <a:lumOff val="40000"/>
                  </a:schemeClr>
                </a:solidFill>
                <a:effectLst/>
                <a:latin typeface="+mn-lt"/>
                <a:ea typeface="Calibri" panose="020F0502020204030204" pitchFamily="34" charset="0"/>
                <a:cs typeface="Arial" panose="020B0604020202020204" pitchFamily="34" charset="0"/>
              </a:rPr>
              <a:t>Was Righteous.” </a:t>
            </a:r>
            <a:br>
              <a:rPr lang="en-US" sz="2700" b="1" i="0" dirty="0">
                <a:effectLst/>
                <a:latin typeface="+mn-lt"/>
                <a:ea typeface="Calibri" panose="020F0502020204030204" pitchFamily="34" charset="0"/>
                <a:cs typeface="Arial" panose="020B0604020202020204" pitchFamily="34" charset="0"/>
              </a:rPr>
            </a:br>
            <a:r>
              <a:rPr lang="en-US" sz="2200" b="1" i="0" dirty="0">
                <a:effectLst/>
                <a:latin typeface="+mn-lt"/>
                <a:ea typeface="Calibri" panose="020F0502020204030204" pitchFamily="34" charset="0"/>
                <a:cs typeface="Arial" panose="020B0604020202020204" pitchFamily="34" charset="0"/>
              </a:rPr>
              <a:t>Jesus and the Centurion at the Cross</a:t>
            </a:r>
            <a:endParaRPr lang="en-US" sz="2200" b="1" i="0" dirty="0">
              <a:latin typeface="+mn-lt"/>
            </a:endParaRPr>
          </a:p>
        </p:txBody>
      </p:sp>
      <p:sp>
        <p:nvSpPr>
          <p:cNvPr id="7" name="TextBox 6">
            <a:extLst>
              <a:ext uri="{FF2B5EF4-FFF2-40B4-BE49-F238E27FC236}">
                <a16:creationId xmlns:a16="http://schemas.microsoft.com/office/drawing/2014/main" id="{876B1548-4AE0-EFCF-D78D-65AA585A7319}"/>
              </a:ext>
            </a:extLst>
          </p:cNvPr>
          <p:cNvSpPr txBox="1"/>
          <p:nvPr/>
        </p:nvSpPr>
        <p:spPr>
          <a:xfrm>
            <a:off x="883427" y="1632731"/>
            <a:ext cx="8029515" cy="4662815"/>
          </a:xfrm>
          <a:prstGeom prst="rect">
            <a:avLst/>
          </a:prstGeom>
          <a:noFill/>
        </p:spPr>
        <p:txBody>
          <a:bodyPr wrap="square">
            <a:spAutoFit/>
          </a:bodyPr>
          <a:lstStyle/>
          <a:p>
            <a:pPr marL="0" marR="0">
              <a:spcBef>
                <a:spcPts val="600"/>
              </a:spcBef>
            </a:pPr>
            <a:r>
              <a:rPr lang="en-US" sz="1600" b="1" dirty="0">
                <a:effectLst/>
                <a:latin typeface="Calibri" panose="020F0502020204030204" pitchFamily="34" charset="0"/>
                <a:ea typeface="Calibri" panose="020F0502020204030204" pitchFamily="34" charset="0"/>
                <a:cs typeface="Calibri" panose="020F0502020204030204" pitchFamily="34" charset="0"/>
              </a:rPr>
              <a:t>Opening prayer</a:t>
            </a:r>
          </a:p>
          <a:p>
            <a:pPr marL="0" marR="0">
              <a:spcBef>
                <a:spcPts val="600"/>
              </a:spcBef>
            </a:pPr>
            <a:r>
              <a:rPr lang="en-US" sz="1600" dirty="0">
                <a:effectLst/>
                <a:latin typeface="Calibri" panose="020F0502020204030204" pitchFamily="34" charset="0"/>
                <a:ea typeface="Calibri" panose="020F0502020204030204" pitchFamily="34" charset="0"/>
                <a:cs typeface="Calibri" panose="020F0502020204030204" pitchFamily="34" charset="0"/>
              </a:rPr>
              <a:t>Read </a:t>
            </a:r>
            <a:r>
              <a:rPr lang="en-US" sz="1600" b="1" dirty="0">
                <a:effectLst/>
                <a:latin typeface="Calibri" panose="020F0502020204030204" pitchFamily="34" charset="0"/>
                <a:ea typeface="Calibri" panose="020F0502020204030204" pitchFamily="34" charset="0"/>
                <a:cs typeface="Calibri" panose="020F0502020204030204" pitchFamily="34" charset="0"/>
              </a:rPr>
              <a:t>Luke 23: 44-49 </a:t>
            </a:r>
            <a:r>
              <a:rPr lang="en-US" sz="1600" dirty="0">
                <a:effectLst/>
                <a:latin typeface="Calibri" panose="020F0502020204030204" pitchFamily="34" charset="0"/>
                <a:ea typeface="Calibri" panose="020F0502020204030204" pitchFamily="34" charset="0"/>
                <a:cs typeface="Calibri" panose="020F0502020204030204" pitchFamily="34" charset="0"/>
              </a:rPr>
              <a:t>and discuss the following questions:</a:t>
            </a:r>
          </a:p>
          <a:p>
            <a:pPr marL="342900" marR="0" lvl="0" indent="-342900">
              <a:spcBef>
                <a:spcPts val="600"/>
              </a:spcBef>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What do you think the centurion saw and did at Jesus’ execution? We can assume that the centurion was following orders. </a:t>
            </a:r>
            <a:r>
              <a:rPr lang="en-US" sz="1600" dirty="0">
                <a:latin typeface="Calibri" panose="020F0502020204030204" pitchFamily="34" charset="0"/>
                <a:ea typeface="Calibri" panose="020F0502020204030204" pitchFamily="34" charset="0"/>
                <a:cs typeface="Calibri" panose="020F0502020204030204" pitchFamily="34" charset="0"/>
              </a:rPr>
              <a:t>W</a:t>
            </a:r>
            <a:r>
              <a:rPr lang="en-US" sz="1600" dirty="0">
                <a:effectLst/>
                <a:latin typeface="Calibri" panose="020F0502020204030204" pitchFamily="34" charset="0"/>
                <a:ea typeface="Calibri" panose="020F0502020204030204" pitchFamily="34" charset="0"/>
                <a:cs typeface="Calibri" panose="020F0502020204030204" pitchFamily="34" charset="0"/>
              </a:rPr>
              <a:t>ould he have evaluated his actions in the same way?</a:t>
            </a:r>
          </a:p>
          <a:p>
            <a:pPr marL="342900" marR="0" lvl="0" indent="-342900">
              <a:spcBef>
                <a:spcPts val="600"/>
              </a:spcBef>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What virtues does this centurion exhibit? Do you see any of the fruits of the Spirit at work in this centurion? What are they?</a:t>
            </a:r>
          </a:p>
          <a:p>
            <a:pPr marL="342900" marR="0" lvl="0" indent="-342900">
              <a:spcBef>
                <a:spcPts val="600"/>
              </a:spcBef>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Is the centurion’s confession the integrity of a bad conscience or an act of faith? How does this he follow or fail to follow John’s criteria for soldiers?</a:t>
            </a:r>
            <a:br>
              <a:rPr lang="en-US" sz="1600" dirty="0">
                <a:effectLst/>
                <a:latin typeface="Calibri" panose="020F0502020204030204" pitchFamily="34" charset="0"/>
                <a:ea typeface="Calibri" panose="020F0502020204030204" pitchFamily="34" charset="0"/>
                <a:cs typeface="Calibri" panose="020F0502020204030204" pitchFamily="34" charset="0"/>
              </a:rPr>
            </a:br>
            <a:r>
              <a:rPr lang="en-US" sz="1600" dirty="0">
                <a:effectLst/>
                <a:latin typeface="Calibri" panose="020F0502020204030204" pitchFamily="34" charset="0"/>
                <a:ea typeface="Calibri" panose="020F0502020204030204" pitchFamily="34" charset="0"/>
                <a:cs typeface="Calibri" panose="020F0502020204030204" pitchFamily="34" charset="0"/>
              </a:rPr>
              <a:t>How is he similar and different from the centurion in Luke 7?</a:t>
            </a:r>
          </a:p>
          <a:p>
            <a:pPr marL="0" marR="0">
              <a:spcBef>
                <a:spcPts val="0"/>
              </a:spcBef>
              <a:spcAft>
                <a:spcPts val="0"/>
              </a:spcAft>
            </a:pPr>
            <a:r>
              <a:rPr lang="en-US" sz="1600" b="1" dirty="0">
                <a:effectLst/>
                <a:latin typeface="Calibri" panose="020F0502020204030204" pitchFamily="34" charset="0"/>
                <a:ea typeface="Calibri" panose="020F0502020204030204" pitchFamily="34" charset="0"/>
                <a:cs typeface="Calibri" panose="020F0502020204030204" pitchFamily="34" charset="0"/>
              </a:rPr>
              <a:t>Final questions:</a:t>
            </a:r>
          </a:p>
          <a:p>
            <a:pPr marL="342900" marR="0" lvl="0" indent="-342900">
              <a:spcBef>
                <a:spcPts val="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What role do you think the centurion’s candor can have for us? What lessons do you take from this centurion? </a:t>
            </a:r>
          </a:p>
          <a:p>
            <a:pPr marL="342900" marR="0" lvl="0" indent="-342900">
              <a:spcBef>
                <a:spcPts val="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Where do we draw the line between our military duty and our faithful stewardship? How do the fruits of the Spirit guide you during these times?</a:t>
            </a:r>
          </a:p>
          <a:p>
            <a:pPr marL="342900" marR="0" lvl="0" indent="-342900">
              <a:spcBef>
                <a:spcPts val="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Have you ever been similar positions to those of  the centurion at the cross, or King David before Nathan? What did you do?</a:t>
            </a:r>
            <a:endParaRPr lang="en-US" sz="1600" dirty="0">
              <a:latin typeface="Calibri" panose="020F0502020204030204" pitchFamily="34" charset="0"/>
              <a:ea typeface="Calibri" panose="020F0502020204030204" pitchFamily="34" charset="0"/>
              <a:cs typeface="Calibri" panose="020F0502020204030204" pitchFamily="34" charset="0"/>
            </a:endParaRPr>
          </a:p>
          <a:p>
            <a:pPr marR="0" lvl="0">
              <a:spcBef>
                <a:spcPts val="600"/>
              </a:spcBef>
            </a:pPr>
            <a:r>
              <a:rPr lang="en-US" sz="1600" b="1" dirty="0">
                <a:latin typeface="Calibri" panose="020F0502020204030204" pitchFamily="34" charset="0"/>
                <a:ea typeface="Calibri" panose="020F0502020204030204" pitchFamily="34" charset="0"/>
                <a:cs typeface="Calibri" panose="020F0502020204030204" pitchFamily="34" charset="0"/>
              </a:rPr>
              <a:t>         Closing prayer </a:t>
            </a:r>
            <a:r>
              <a:rPr lang="en-US" sz="1600" dirty="0">
                <a:latin typeface="Calibri" panose="020F0502020204030204" pitchFamily="34" charset="0"/>
                <a:ea typeface="Calibri" panose="020F0502020204030204" pitchFamily="34" charset="0"/>
                <a:cs typeface="Calibri" panose="020F0502020204030204" pitchFamily="34" charset="0"/>
              </a:rPr>
              <a:t>– Pray together Psalm 51</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2" name="Picture 1">
            <a:extLst>
              <a:ext uri="{FF2B5EF4-FFF2-40B4-BE49-F238E27FC236}">
                <a16:creationId xmlns:a16="http://schemas.microsoft.com/office/drawing/2014/main" id="{40E377D2-3343-2D43-E577-69C3764C360D}"/>
              </a:ext>
            </a:extLst>
          </p:cNvPr>
          <p:cNvPicPr>
            <a:picLocks noChangeAspect="1"/>
          </p:cNvPicPr>
          <p:nvPr/>
        </p:nvPicPr>
        <p:blipFill>
          <a:blip r:embed="rId2"/>
          <a:stretch>
            <a:fillRect/>
          </a:stretch>
        </p:blipFill>
        <p:spPr>
          <a:xfrm>
            <a:off x="184857" y="6090318"/>
            <a:ext cx="1163521" cy="715854"/>
          </a:xfrm>
          <a:prstGeom prst="rect">
            <a:avLst/>
          </a:prstGeom>
        </p:spPr>
      </p:pic>
    </p:spTree>
    <p:extLst>
      <p:ext uri="{BB962C8B-B14F-4D97-AF65-F5344CB8AC3E}">
        <p14:creationId xmlns:p14="http://schemas.microsoft.com/office/powerpoint/2010/main" val="1930322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A8EF9-AC18-A293-C3CF-97E879F3786D}"/>
              </a:ext>
            </a:extLst>
          </p:cNvPr>
          <p:cNvSpPr>
            <a:spLocks noGrp="1"/>
          </p:cNvSpPr>
          <p:nvPr>
            <p:ph type="title"/>
          </p:nvPr>
        </p:nvSpPr>
        <p:spPr>
          <a:xfrm>
            <a:off x="953311" y="1018395"/>
            <a:ext cx="7786085" cy="5342106"/>
          </a:xfrm>
        </p:spPr>
        <p:txBody>
          <a:bodyPr>
            <a:noAutofit/>
          </a:bodyPr>
          <a:lstStyle/>
          <a:p>
            <a:r>
              <a:rPr lang="en-US" sz="1800" i="0" dirty="0">
                <a:latin typeface="Calibri" panose="020F0502020204030204" pitchFamily="34" charset="0"/>
                <a:cs typeface="Calibri" panose="020F0502020204030204" pitchFamily="34" charset="0"/>
              </a:rPr>
              <a:t>These five inductive Bible studies are written as guides for Christians to faithfully serve in the  military by: </a:t>
            </a:r>
            <a:br>
              <a:rPr lang="en-US" sz="1800" i="0" dirty="0">
                <a:latin typeface="Calibri" panose="020F0502020204030204" pitchFamily="34" charset="0"/>
                <a:cs typeface="Calibri" panose="020F0502020204030204" pitchFamily="34" charset="0"/>
              </a:rPr>
            </a:br>
            <a:br>
              <a:rPr lang="en-US" sz="1800" i="0" dirty="0">
                <a:latin typeface="Calibri" panose="020F0502020204030204" pitchFamily="34" charset="0"/>
                <a:cs typeface="Calibri" panose="020F0502020204030204" pitchFamily="34" charset="0"/>
              </a:rPr>
            </a:br>
            <a:r>
              <a:rPr lang="en-US" sz="1800" i="0" dirty="0">
                <a:latin typeface="Calibri" panose="020F0502020204030204" pitchFamily="34" charset="0"/>
                <a:cs typeface="Calibri" panose="020F0502020204030204" pitchFamily="34" charset="0"/>
              </a:rPr>
              <a:t>1)  understanding key Christ-centered, biblical texts about military service</a:t>
            </a:r>
            <a:br>
              <a:rPr lang="en-US" sz="1800" i="0" dirty="0">
                <a:latin typeface="Calibri" panose="020F0502020204030204" pitchFamily="34" charset="0"/>
                <a:cs typeface="Calibri" panose="020F0502020204030204" pitchFamily="34" charset="0"/>
              </a:rPr>
            </a:br>
            <a:br>
              <a:rPr lang="en-US" sz="1800" i="0" dirty="0">
                <a:latin typeface="Calibri" panose="020F0502020204030204" pitchFamily="34" charset="0"/>
                <a:cs typeface="Calibri" panose="020F0502020204030204" pitchFamily="34" charset="0"/>
              </a:rPr>
            </a:br>
            <a:r>
              <a:rPr lang="en-US" sz="1800" i="0" dirty="0">
                <a:latin typeface="Calibri" panose="020F0502020204030204" pitchFamily="34" charset="0"/>
                <a:cs typeface="Calibri" panose="020F0502020204030204" pitchFamily="34" charset="0"/>
              </a:rPr>
              <a:t>2)  discussing  our Lord’s  requirements for military service</a:t>
            </a:r>
            <a:br>
              <a:rPr lang="en-US" sz="1800" i="0" dirty="0">
                <a:latin typeface="Calibri" panose="020F0502020204030204" pitchFamily="34" charset="0"/>
                <a:cs typeface="Calibri" panose="020F0502020204030204" pitchFamily="34" charset="0"/>
              </a:rPr>
            </a:br>
            <a:br>
              <a:rPr lang="en-US" sz="1800" i="0" dirty="0">
                <a:latin typeface="Calibri" panose="020F0502020204030204" pitchFamily="34" charset="0"/>
                <a:cs typeface="Calibri" panose="020F0502020204030204" pitchFamily="34" charset="0"/>
              </a:rPr>
            </a:br>
            <a:r>
              <a:rPr lang="en-US" sz="1800" i="0" dirty="0">
                <a:latin typeface="Calibri" panose="020F0502020204030204" pitchFamily="34" charset="0"/>
                <a:cs typeface="Calibri" panose="020F0502020204030204" pitchFamily="34" charset="0"/>
              </a:rPr>
              <a:t>3)  discerning  what God requires of us in our military service.</a:t>
            </a:r>
          </a:p>
        </p:txBody>
      </p:sp>
      <p:sp>
        <p:nvSpPr>
          <p:cNvPr id="7" name="Title 1">
            <a:extLst>
              <a:ext uri="{FF2B5EF4-FFF2-40B4-BE49-F238E27FC236}">
                <a16:creationId xmlns:a16="http://schemas.microsoft.com/office/drawing/2014/main" id="{C3895C81-2CEB-685C-FFD9-DF590B22ED39}"/>
              </a:ext>
            </a:extLst>
          </p:cNvPr>
          <p:cNvSpPr txBox="1">
            <a:spLocks/>
          </p:cNvSpPr>
          <p:nvPr/>
        </p:nvSpPr>
        <p:spPr>
          <a:xfrm>
            <a:off x="6457219" y="541566"/>
            <a:ext cx="2110434" cy="107134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i="1" kern="1200">
                <a:solidFill>
                  <a:schemeClr val="tx1"/>
                </a:solidFill>
                <a:latin typeface="+mj-lt"/>
                <a:ea typeface="+mj-ea"/>
                <a:cs typeface="+mj-cs"/>
              </a:defRPr>
            </a:lvl1pPr>
          </a:lstStyle>
          <a:p>
            <a:r>
              <a:rPr lang="en-US" b="1" i="0" dirty="0">
                <a:latin typeface="+mn-lt"/>
              </a:rPr>
              <a:t>Purpose</a:t>
            </a:r>
          </a:p>
        </p:txBody>
      </p:sp>
      <p:pic>
        <p:nvPicPr>
          <p:cNvPr id="3" name="Picture 2">
            <a:extLst>
              <a:ext uri="{FF2B5EF4-FFF2-40B4-BE49-F238E27FC236}">
                <a16:creationId xmlns:a16="http://schemas.microsoft.com/office/drawing/2014/main" id="{4AA2DC98-6289-AA5F-E63B-54D30C0A3E85}"/>
              </a:ext>
            </a:extLst>
          </p:cNvPr>
          <p:cNvPicPr>
            <a:picLocks noChangeAspect="1"/>
          </p:cNvPicPr>
          <p:nvPr/>
        </p:nvPicPr>
        <p:blipFill>
          <a:blip r:embed="rId2"/>
          <a:stretch>
            <a:fillRect/>
          </a:stretch>
        </p:blipFill>
        <p:spPr>
          <a:xfrm>
            <a:off x="141893" y="6002574"/>
            <a:ext cx="1163521" cy="715854"/>
          </a:xfrm>
          <a:prstGeom prst="rect">
            <a:avLst/>
          </a:prstGeom>
        </p:spPr>
      </p:pic>
    </p:spTree>
    <p:extLst>
      <p:ext uri="{BB962C8B-B14F-4D97-AF65-F5344CB8AC3E}">
        <p14:creationId xmlns:p14="http://schemas.microsoft.com/office/powerpoint/2010/main" val="932714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E01BF0B-7561-FDC2-0F1B-25BBD1B5E534}"/>
              </a:ext>
            </a:extLst>
          </p:cNvPr>
          <p:cNvSpPr>
            <a:spLocks noGrp="1"/>
          </p:cNvSpPr>
          <p:nvPr>
            <p:ph type="title"/>
          </p:nvPr>
        </p:nvSpPr>
        <p:spPr>
          <a:xfrm>
            <a:off x="1547167" y="167921"/>
            <a:ext cx="6851962" cy="640554"/>
          </a:xfrm>
        </p:spPr>
        <p:txBody>
          <a:bodyPr>
            <a:normAutofit/>
          </a:bodyPr>
          <a:lstStyle/>
          <a:p>
            <a:pPr algn="r">
              <a:spcAft>
                <a:spcPts val="600"/>
              </a:spcAft>
            </a:pPr>
            <a:r>
              <a:rPr lang="en-US" sz="2700" b="1" i="0" dirty="0">
                <a:latin typeface="+mn-lt"/>
              </a:rPr>
              <a:t>Study 3: Additional Texts</a:t>
            </a:r>
            <a:endParaRPr lang="en-US" b="1" i="0" dirty="0">
              <a:latin typeface="+mn-lt"/>
            </a:endParaRPr>
          </a:p>
        </p:txBody>
      </p:sp>
      <p:sp>
        <p:nvSpPr>
          <p:cNvPr id="7" name="TextBox 6">
            <a:extLst>
              <a:ext uri="{FF2B5EF4-FFF2-40B4-BE49-F238E27FC236}">
                <a16:creationId xmlns:a16="http://schemas.microsoft.com/office/drawing/2014/main" id="{7492909F-B920-C78C-799A-60432812D975}"/>
              </a:ext>
            </a:extLst>
          </p:cNvPr>
          <p:cNvSpPr txBox="1"/>
          <p:nvPr/>
        </p:nvSpPr>
        <p:spPr>
          <a:xfrm>
            <a:off x="485525" y="1608542"/>
            <a:ext cx="8172950" cy="4355038"/>
          </a:xfrm>
          <a:prstGeom prst="rect">
            <a:avLst/>
          </a:prstGeom>
          <a:noFill/>
        </p:spPr>
        <p:txBody>
          <a:bodyPr wrap="square">
            <a:spAutoFit/>
          </a:bodyPr>
          <a:lstStyle/>
          <a:p>
            <a:pPr marL="0" marR="0">
              <a:spcBef>
                <a:spcPts val="600"/>
              </a:spcBef>
            </a:pPr>
            <a:r>
              <a:rPr lang="en-US" sz="1600" b="1" dirty="0">
                <a:effectLst/>
                <a:latin typeface="Calibri" panose="020F0502020204030204" pitchFamily="34" charset="0"/>
                <a:ea typeface="Calibri" panose="020F0502020204030204" pitchFamily="34" charset="0"/>
                <a:cs typeface="Calibri" panose="020F0502020204030204" pitchFamily="34" charset="0"/>
              </a:rPr>
              <a:t>Read Numbers 19:</a:t>
            </a:r>
          </a:p>
          <a:p>
            <a:pPr marL="342900" marR="0" lvl="0" indent="-342900">
              <a:spcBef>
                <a:spcPts val="600"/>
              </a:spcBef>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What does God command Moses and Aaron to do with soldiers returning from battle? Why does He require soldiers to do this? Do you think this can be a spiritual and psychological cleansing as well as a physical act? </a:t>
            </a:r>
            <a:r>
              <a:rPr lang="en-US" sz="1600" dirty="0">
                <a:latin typeface="Calibri" panose="020F0502020204030204" pitchFamily="34" charset="0"/>
                <a:ea typeface="Calibri" panose="020F0502020204030204" pitchFamily="34" charset="0"/>
                <a:cs typeface="Calibri" panose="020F0502020204030204" pitchFamily="34" charset="0"/>
              </a:rPr>
              <a:t>What rituals and ceremonies are like this in your context? </a:t>
            </a:r>
            <a:r>
              <a:rPr lang="en-US" sz="1600" dirty="0">
                <a:effectLst/>
                <a:latin typeface="Calibri" panose="020F0502020204030204" pitchFamily="34" charset="0"/>
                <a:ea typeface="Calibri" panose="020F0502020204030204" pitchFamily="34" charset="0"/>
                <a:cs typeface="Calibri" panose="020F0502020204030204" pitchFamily="34" charset="0"/>
              </a:rPr>
              <a:t>What do you this has to do with soldiers like the centurion at the cross?</a:t>
            </a:r>
          </a:p>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Read the story of David, Uriah, and Nathan in </a:t>
            </a:r>
            <a:r>
              <a:rPr lang="en-US" sz="1600" b="1" dirty="0">
                <a:effectLst/>
                <a:latin typeface="Calibri" panose="020F0502020204030204" pitchFamily="34" charset="0"/>
                <a:ea typeface="Calibri" panose="020F0502020204030204" pitchFamily="34" charset="0"/>
                <a:cs typeface="Calibri" panose="020F0502020204030204" pitchFamily="34" charset="0"/>
              </a:rPr>
              <a:t>2 Samuel 11 and 12. </a:t>
            </a:r>
            <a:r>
              <a:rPr lang="en-US" sz="1600" dirty="0">
                <a:effectLst/>
                <a:latin typeface="Calibri" panose="020F0502020204030204" pitchFamily="34" charset="0"/>
                <a:ea typeface="Calibri" panose="020F0502020204030204" pitchFamily="34" charset="0"/>
                <a:cs typeface="Calibri" panose="020F0502020204030204" pitchFamily="34" charset="0"/>
              </a:rPr>
              <a:t>In the first two Bible studies, David is a good exemplar of godly virtues in a soldier, although he is something different as a king. </a:t>
            </a:r>
          </a:p>
          <a:p>
            <a:pPr marL="342900" marR="0" lvl="0" indent="-342900">
              <a:spcBef>
                <a:spcPts val="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What happens in these texts? How does David fail as a leader? What restores him? Does David display the same kind of self-assessment as the centurion at the cross? Do the same virtues that he displayed against Goliath, and with his mighty men, now condemn him as a king? David is morally injured by his actions. What does David do when he becomes convicted of deeds</a:t>
            </a:r>
            <a:r>
              <a:rPr lang="en-US" sz="1600" dirty="0">
                <a:latin typeface="Calibri" panose="020F0502020204030204" pitchFamily="34" charset="0"/>
                <a:ea typeface="Calibri" panose="020F0502020204030204" pitchFamily="34" charset="0"/>
                <a:cs typeface="Calibri" panose="020F0502020204030204" pitchFamily="34" charset="0"/>
              </a:rPr>
              <a:t>?</a:t>
            </a:r>
          </a:p>
          <a:p>
            <a:pPr marL="0" marR="0">
              <a:spcBef>
                <a:spcPts val="0"/>
              </a:spcBef>
              <a:spcAft>
                <a:spcPts val="0"/>
              </a:spcAft>
            </a:pPr>
            <a:r>
              <a:rPr lang="en-US" sz="1600" b="1" dirty="0">
                <a:effectLst/>
                <a:latin typeface="Calibri" panose="020F0502020204030204" pitchFamily="34" charset="0"/>
                <a:ea typeface="Calibri" panose="020F0502020204030204" pitchFamily="34" charset="0"/>
                <a:cs typeface="Calibri" panose="020F0502020204030204" pitchFamily="34" charset="0"/>
              </a:rPr>
              <a:t>Read Psalm 51. </a:t>
            </a:r>
            <a:r>
              <a:rPr lang="en-US" sz="1600" dirty="0">
                <a:effectLst/>
                <a:latin typeface="Calibri" panose="020F0502020204030204" pitchFamily="34" charset="0"/>
                <a:ea typeface="Calibri" panose="020F0502020204030204" pitchFamily="34" charset="0"/>
                <a:cs typeface="Calibri" panose="020F0502020204030204" pitchFamily="34" charset="0"/>
              </a:rPr>
              <a:t>This is David’s confession for killing an innocent man.</a:t>
            </a:r>
          </a:p>
          <a:p>
            <a:pPr marL="342900" marR="0" lvl="0" indent="-342900">
              <a:spcBef>
                <a:spcPts val="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What issues is he talking about? What do you think he is saying? Could this psalm be helpful to the centurion at the cross? How is David changing? What verses describe his changes? Are these verses helpful to you, as you deal with the consequences of your service?</a:t>
            </a:r>
          </a:p>
        </p:txBody>
      </p:sp>
      <p:pic>
        <p:nvPicPr>
          <p:cNvPr id="2" name="Picture 1">
            <a:extLst>
              <a:ext uri="{FF2B5EF4-FFF2-40B4-BE49-F238E27FC236}">
                <a16:creationId xmlns:a16="http://schemas.microsoft.com/office/drawing/2014/main" id="{16BD5716-BCDC-E9A2-67A2-252754FA16C1}"/>
              </a:ext>
            </a:extLst>
          </p:cNvPr>
          <p:cNvPicPr>
            <a:picLocks noChangeAspect="1"/>
          </p:cNvPicPr>
          <p:nvPr/>
        </p:nvPicPr>
        <p:blipFill>
          <a:blip r:embed="rId2"/>
          <a:stretch>
            <a:fillRect/>
          </a:stretch>
        </p:blipFill>
        <p:spPr>
          <a:xfrm>
            <a:off x="141893" y="6002574"/>
            <a:ext cx="1163521" cy="715854"/>
          </a:xfrm>
          <a:prstGeom prst="rect">
            <a:avLst/>
          </a:prstGeom>
        </p:spPr>
      </p:pic>
    </p:spTree>
    <p:extLst>
      <p:ext uri="{BB962C8B-B14F-4D97-AF65-F5344CB8AC3E}">
        <p14:creationId xmlns:p14="http://schemas.microsoft.com/office/powerpoint/2010/main" val="37752840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0E7111F-AFF1-85C4-6E97-FEBD18448CF5}"/>
              </a:ext>
            </a:extLst>
          </p:cNvPr>
          <p:cNvSpPr>
            <a:spLocks noGrp="1"/>
          </p:cNvSpPr>
          <p:nvPr>
            <p:ph type="title"/>
          </p:nvPr>
        </p:nvSpPr>
        <p:spPr>
          <a:xfrm>
            <a:off x="1205644" y="440482"/>
            <a:ext cx="7509562" cy="1656709"/>
          </a:xfrm>
        </p:spPr>
        <p:txBody>
          <a:bodyPr>
            <a:normAutofit/>
          </a:bodyPr>
          <a:lstStyle/>
          <a:p>
            <a:pPr marL="0" marR="0" algn="r">
              <a:spcBef>
                <a:spcPts val="0"/>
              </a:spcBef>
              <a:spcAft>
                <a:spcPts val="0"/>
              </a:spcAft>
            </a:pPr>
            <a:r>
              <a:rPr lang="en-US" sz="2700" b="1" i="0" dirty="0">
                <a:latin typeface="+mn-lt"/>
              </a:rPr>
              <a:t>Study 4: </a:t>
            </a:r>
            <a:r>
              <a:rPr lang="en-US" sz="2700" b="1" i="0" dirty="0">
                <a:solidFill>
                  <a:schemeClr val="accent1">
                    <a:lumMod val="60000"/>
                    <a:lumOff val="40000"/>
                  </a:schemeClr>
                </a:solidFill>
                <a:latin typeface="+mn-lt"/>
              </a:rPr>
              <a:t>“We Are All Here in the </a:t>
            </a:r>
            <a:br>
              <a:rPr lang="en-US" sz="2700" b="1" i="0" dirty="0">
                <a:solidFill>
                  <a:schemeClr val="accent1">
                    <a:lumMod val="60000"/>
                    <a:lumOff val="40000"/>
                  </a:schemeClr>
                </a:solidFill>
                <a:latin typeface="+mn-lt"/>
              </a:rPr>
            </a:br>
            <a:r>
              <a:rPr lang="en-US" sz="2700" b="1" i="0" dirty="0">
                <a:solidFill>
                  <a:schemeClr val="accent1">
                    <a:lumMod val="60000"/>
                    <a:lumOff val="40000"/>
                  </a:schemeClr>
                </a:solidFill>
                <a:latin typeface="+mn-lt"/>
              </a:rPr>
              <a:t>Presence of God to Listen.”</a:t>
            </a:r>
            <a:br>
              <a:rPr lang="en-US" sz="2700" b="1" i="0" dirty="0">
                <a:latin typeface="+mn-lt"/>
              </a:rPr>
            </a:br>
            <a:r>
              <a:rPr lang="en-US" sz="2200" b="1" i="0" dirty="0">
                <a:latin typeface="+mn-lt"/>
              </a:rPr>
              <a:t>Peter and Cornelius (Acts 10:1-48)</a:t>
            </a:r>
          </a:p>
        </p:txBody>
      </p:sp>
      <p:sp>
        <p:nvSpPr>
          <p:cNvPr id="6" name="TextBox 5">
            <a:extLst>
              <a:ext uri="{FF2B5EF4-FFF2-40B4-BE49-F238E27FC236}">
                <a16:creationId xmlns:a16="http://schemas.microsoft.com/office/drawing/2014/main" id="{03F43410-F0CE-F3D4-1EAA-43A21F6D78DA}"/>
              </a:ext>
            </a:extLst>
          </p:cNvPr>
          <p:cNvSpPr txBox="1"/>
          <p:nvPr/>
        </p:nvSpPr>
        <p:spPr>
          <a:xfrm>
            <a:off x="141893" y="2329375"/>
            <a:ext cx="8880921" cy="2431435"/>
          </a:xfrm>
          <a:prstGeom prst="rect">
            <a:avLst/>
          </a:prstGeom>
          <a:noFill/>
        </p:spPr>
        <p:txBody>
          <a:bodyPr wrap="square">
            <a:spAutoFit/>
          </a:bodyPr>
          <a:lstStyle/>
          <a:p>
            <a:pPr marL="0" marR="0">
              <a:spcBef>
                <a:spcPts val="0"/>
              </a:spcBef>
              <a:spcAft>
                <a:spcPts val="0"/>
              </a:spcAft>
            </a:pPr>
            <a:r>
              <a:rPr lang="en-US" sz="2000" b="1" dirty="0">
                <a:latin typeface="Calibri" panose="020F0502020204030204" pitchFamily="34" charset="0"/>
                <a:ea typeface="Calibri" panose="020F0502020204030204" pitchFamily="34" charset="0"/>
                <a:cs typeface="Calibri" panose="020F0502020204030204" pitchFamily="34" charset="0"/>
              </a:rPr>
              <a:t>Introduction</a:t>
            </a:r>
          </a:p>
          <a:p>
            <a:pPr marL="285750" marR="0" indent="-285750">
              <a:spcBef>
                <a:spcPts val="600"/>
              </a:spcBef>
              <a:spcAft>
                <a:spcPts val="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Calibri" panose="020F0502020204030204" pitchFamily="34" charset="0"/>
              </a:rPr>
              <a:t>T</a:t>
            </a:r>
            <a:r>
              <a:rPr lang="en-US" sz="1600" dirty="0">
                <a:effectLst/>
                <a:latin typeface="Calibri" panose="020F0502020204030204" pitchFamily="34" charset="0"/>
                <a:ea typeface="Calibri" panose="020F0502020204030204" pitchFamily="34" charset="0"/>
                <a:cs typeface="Calibri" panose="020F0502020204030204" pitchFamily="34" charset="0"/>
              </a:rPr>
              <a:t>his study focus upon values of </a:t>
            </a:r>
            <a:r>
              <a:rPr lang="en-US" sz="1600" b="1" dirty="0">
                <a:effectLst/>
                <a:latin typeface="Calibri" panose="020F0502020204030204" pitchFamily="34" charset="0"/>
                <a:ea typeface="Calibri" panose="020F0502020204030204" pitchFamily="34" charset="0"/>
                <a:cs typeface="Calibri" panose="020F0502020204030204" pitchFamily="34" charset="0"/>
              </a:rPr>
              <a:t>faith, family, community, and church</a:t>
            </a:r>
            <a:r>
              <a:rPr lang="en-US" sz="1600" dirty="0">
                <a:effectLst/>
                <a:latin typeface="Calibri" panose="020F0502020204030204" pitchFamily="34" charset="0"/>
                <a:ea typeface="Calibri" panose="020F0502020204030204" pitchFamily="34" charset="0"/>
                <a:cs typeface="Calibri" panose="020F0502020204030204" pitchFamily="34" charset="0"/>
              </a:rPr>
              <a:t>.</a:t>
            </a:r>
          </a:p>
          <a:p>
            <a:pPr marL="285750" marR="0" indent="-285750">
              <a:spcBef>
                <a:spcPts val="60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This study is different than the other studies because it involves how God uses the personal practices of a centurion named Cornelius and the Apostle Peter to change the spiritual direction of Cornelius, his family, his community, his unit, and the church.</a:t>
            </a:r>
          </a:p>
          <a:p>
            <a:pPr marL="285750" marR="0" indent="-285750">
              <a:spcBef>
                <a:spcPts val="600"/>
              </a:spcBef>
              <a:spcAft>
                <a:spcPts val="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Calibri" panose="020F0502020204030204" pitchFamily="34" charset="0"/>
              </a:rPr>
              <a:t>Cornelius was saying his personal prayers, and was then willing to gather his family, friends, and his community (which probably including some members from his unit) at God’s command.</a:t>
            </a:r>
          </a:p>
          <a:p>
            <a:pPr marL="285750" marR="0" indent="-285750">
              <a:spcBef>
                <a:spcPts val="60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God honored this and used Cornelius as an opportunity to teach Peter and build the church.</a:t>
            </a:r>
          </a:p>
        </p:txBody>
      </p:sp>
      <p:pic>
        <p:nvPicPr>
          <p:cNvPr id="2" name="Picture 1">
            <a:extLst>
              <a:ext uri="{FF2B5EF4-FFF2-40B4-BE49-F238E27FC236}">
                <a16:creationId xmlns:a16="http://schemas.microsoft.com/office/drawing/2014/main" id="{7AAE1558-42DF-59B0-53CE-53ECAFAAEB6A}"/>
              </a:ext>
            </a:extLst>
          </p:cNvPr>
          <p:cNvPicPr>
            <a:picLocks noChangeAspect="1"/>
          </p:cNvPicPr>
          <p:nvPr/>
        </p:nvPicPr>
        <p:blipFill>
          <a:blip r:embed="rId2"/>
          <a:stretch>
            <a:fillRect/>
          </a:stretch>
        </p:blipFill>
        <p:spPr>
          <a:xfrm>
            <a:off x="141893" y="6002574"/>
            <a:ext cx="1163521" cy="715854"/>
          </a:xfrm>
          <a:prstGeom prst="rect">
            <a:avLst/>
          </a:prstGeom>
        </p:spPr>
      </p:pic>
    </p:spTree>
    <p:extLst>
      <p:ext uri="{BB962C8B-B14F-4D97-AF65-F5344CB8AC3E}">
        <p14:creationId xmlns:p14="http://schemas.microsoft.com/office/powerpoint/2010/main" val="14381713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28E5F83-E2A2-636B-8AEB-D5559218F497}"/>
              </a:ext>
            </a:extLst>
          </p:cNvPr>
          <p:cNvSpPr>
            <a:spLocks noGrp="1"/>
          </p:cNvSpPr>
          <p:nvPr>
            <p:ph type="title"/>
          </p:nvPr>
        </p:nvSpPr>
        <p:spPr>
          <a:xfrm>
            <a:off x="1305414" y="363783"/>
            <a:ext cx="7509562" cy="1656709"/>
          </a:xfrm>
        </p:spPr>
        <p:txBody>
          <a:bodyPr>
            <a:normAutofit/>
          </a:bodyPr>
          <a:lstStyle/>
          <a:p>
            <a:pPr marL="0" marR="0" algn="r">
              <a:spcBef>
                <a:spcPts val="0"/>
              </a:spcBef>
              <a:spcAft>
                <a:spcPts val="0"/>
              </a:spcAft>
            </a:pPr>
            <a:r>
              <a:rPr lang="en-US" sz="2700" b="1" i="0" dirty="0">
                <a:latin typeface="+mn-lt"/>
              </a:rPr>
              <a:t>Study 4: </a:t>
            </a:r>
            <a:r>
              <a:rPr lang="en-US" sz="2700" b="1" i="0" dirty="0">
                <a:solidFill>
                  <a:schemeClr val="accent1">
                    <a:lumMod val="60000"/>
                    <a:lumOff val="40000"/>
                  </a:schemeClr>
                </a:solidFill>
                <a:latin typeface="+mn-lt"/>
              </a:rPr>
              <a:t>“We Are All Here in the </a:t>
            </a:r>
            <a:br>
              <a:rPr lang="en-US" sz="2700" b="1" i="0" dirty="0">
                <a:solidFill>
                  <a:schemeClr val="accent1">
                    <a:lumMod val="60000"/>
                    <a:lumOff val="40000"/>
                  </a:schemeClr>
                </a:solidFill>
                <a:latin typeface="+mn-lt"/>
              </a:rPr>
            </a:br>
            <a:r>
              <a:rPr lang="en-US" sz="2700" b="1" i="0" dirty="0">
                <a:solidFill>
                  <a:schemeClr val="accent1">
                    <a:lumMod val="60000"/>
                    <a:lumOff val="40000"/>
                  </a:schemeClr>
                </a:solidFill>
                <a:latin typeface="+mn-lt"/>
              </a:rPr>
              <a:t>Presence of God to Listen.”</a:t>
            </a:r>
            <a:br>
              <a:rPr lang="en-US" sz="2700" b="1" i="0" dirty="0">
                <a:solidFill>
                  <a:schemeClr val="accent1">
                    <a:lumMod val="60000"/>
                    <a:lumOff val="40000"/>
                  </a:schemeClr>
                </a:solidFill>
                <a:latin typeface="+mn-lt"/>
              </a:rPr>
            </a:br>
            <a:r>
              <a:rPr lang="en-US" sz="2200" b="1" i="0" dirty="0">
                <a:latin typeface="+mn-lt"/>
              </a:rPr>
              <a:t>Peter and Cornelius  </a:t>
            </a:r>
          </a:p>
        </p:txBody>
      </p:sp>
      <p:sp>
        <p:nvSpPr>
          <p:cNvPr id="7" name="TextBox 6">
            <a:extLst>
              <a:ext uri="{FF2B5EF4-FFF2-40B4-BE49-F238E27FC236}">
                <a16:creationId xmlns:a16="http://schemas.microsoft.com/office/drawing/2014/main" id="{A6D92646-8771-E8E5-32CF-FEE6CA51295C}"/>
              </a:ext>
            </a:extLst>
          </p:cNvPr>
          <p:cNvSpPr txBox="1"/>
          <p:nvPr/>
        </p:nvSpPr>
        <p:spPr>
          <a:xfrm>
            <a:off x="664931" y="1759004"/>
            <a:ext cx="8337176" cy="4524315"/>
          </a:xfrm>
          <a:prstGeom prst="rect">
            <a:avLst/>
          </a:prstGeom>
          <a:noFill/>
        </p:spPr>
        <p:txBody>
          <a:bodyPr wrap="square">
            <a:spAutoFit/>
          </a:bodyPr>
          <a:lstStyle/>
          <a:p>
            <a:pPr marL="0" marR="0">
              <a:spcBef>
                <a:spcPts val="0"/>
              </a:spcBef>
              <a:spcAft>
                <a:spcPts val="0"/>
              </a:spcAft>
            </a:pPr>
            <a:r>
              <a:rPr lang="en-US" sz="1600" b="1" dirty="0">
                <a:effectLst/>
                <a:latin typeface="Calibri" panose="020F0502020204030204" pitchFamily="34" charset="0"/>
                <a:ea typeface="Calibri" panose="020F0502020204030204" pitchFamily="34" charset="0"/>
                <a:cs typeface="Calibri" panose="020F0502020204030204" pitchFamily="34" charset="0"/>
              </a:rPr>
              <a:t>Opening prayer.</a:t>
            </a:r>
            <a:br>
              <a:rPr lang="en-US" sz="1600" b="1" dirty="0">
                <a:effectLst/>
                <a:latin typeface="Calibri" panose="020F0502020204030204" pitchFamily="34" charset="0"/>
                <a:ea typeface="Calibri" panose="020F0502020204030204" pitchFamily="34" charset="0"/>
                <a:cs typeface="Calibri" panose="020F0502020204030204" pitchFamily="34" charset="0"/>
              </a:rPr>
            </a:b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Read </a:t>
            </a:r>
            <a:r>
              <a:rPr lang="en-US" sz="1600" b="1" dirty="0">
                <a:effectLst/>
                <a:latin typeface="Calibri" panose="020F0502020204030204" pitchFamily="34" charset="0"/>
                <a:ea typeface="Calibri" panose="020F0502020204030204" pitchFamily="34" charset="0"/>
                <a:cs typeface="Calibri" panose="020F0502020204030204" pitchFamily="34" charset="0"/>
              </a:rPr>
              <a:t>Acts 10:1-48:</a:t>
            </a:r>
          </a:p>
          <a:p>
            <a:pPr marL="342900" marR="0" lvl="0" indent="-342900">
              <a:spcBef>
                <a:spcPts val="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What happens in verses 1-8?</a:t>
            </a:r>
          </a:p>
          <a:p>
            <a:pPr marL="342900" marR="0" lvl="0" indent="-342900">
              <a:spcBef>
                <a:spcPts val="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Cornelius is a Roman -  who might he have been praying to? What do you think Cornelius is praying about? How does God respond to the prayers? What is Cornelius’ reaction?</a:t>
            </a:r>
          </a:p>
          <a:p>
            <a:pPr marL="342900" marR="0" lvl="0" indent="-342900">
              <a:spcBef>
                <a:spcPts val="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Why does God answer Cornelius’ prayers? What does the angel tell him? Who does Cornelius trust with the mission? What makes this soldier devout?</a:t>
            </a:r>
          </a:p>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 </a:t>
            </a:r>
          </a:p>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Focus on </a:t>
            </a:r>
            <a:r>
              <a:rPr lang="en-US" sz="1600" b="1" dirty="0">
                <a:effectLst/>
                <a:latin typeface="Calibri" panose="020F0502020204030204" pitchFamily="34" charset="0"/>
                <a:ea typeface="Calibri" panose="020F0502020204030204" pitchFamily="34" charset="0"/>
                <a:cs typeface="Calibri" panose="020F0502020204030204" pitchFamily="34" charset="0"/>
              </a:rPr>
              <a:t>verses 9-24</a:t>
            </a:r>
            <a:r>
              <a:rPr lang="en-US" sz="1600" dirty="0">
                <a:effectLst/>
                <a:latin typeface="Calibri" panose="020F0502020204030204" pitchFamily="34" charset="0"/>
                <a:ea typeface="Calibri" panose="020F0502020204030204" pitchFamily="34" charset="0"/>
                <a:cs typeface="Calibri" panose="020F0502020204030204" pitchFamily="34" charset="0"/>
              </a:rPr>
              <a:t>:</a:t>
            </a:r>
          </a:p>
          <a:p>
            <a:pPr marL="342900" marR="0" lvl="0" indent="-342900">
              <a:spcBef>
                <a:spcPts val="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What do you think Peter was praying about? God’s answer presented Peter with a problem -  what was the problem? How did he respond to God?</a:t>
            </a:r>
          </a:p>
          <a:p>
            <a:pPr marL="342900" marR="0" lvl="0" indent="-342900">
              <a:spcBef>
                <a:spcPts val="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How did God answer Peter’s objection? What three things did he tell Peter to do?</a:t>
            </a:r>
          </a:p>
          <a:p>
            <a:pPr marR="0" lvl="0">
              <a:spcBef>
                <a:spcPts val="0"/>
              </a:spcBef>
              <a:spcAft>
                <a:spcPts val="0"/>
              </a:spcAft>
            </a:pP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R="0" lvl="0">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Look at verses </a:t>
            </a:r>
            <a:r>
              <a:rPr lang="en-US" sz="1600" b="1" dirty="0">
                <a:effectLst/>
                <a:latin typeface="Calibri" panose="020F0502020204030204" pitchFamily="34" charset="0"/>
                <a:ea typeface="Calibri" panose="020F0502020204030204" pitchFamily="34" charset="0"/>
                <a:cs typeface="Calibri" panose="020F0502020204030204" pitchFamily="34" charset="0"/>
              </a:rPr>
              <a:t>19-22</a:t>
            </a:r>
            <a:r>
              <a:rPr lang="en-US" sz="1600" dirty="0">
                <a:effectLst/>
                <a:latin typeface="Calibri" panose="020F0502020204030204" pitchFamily="34" charset="0"/>
                <a:ea typeface="Calibri" panose="020F0502020204030204" pitchFamily="34" charset="0"/>
                <a:cs typeface="Calibri" panose="020F0502020204030204" pitchFamily="34" charset="0"/>
              </a:rPr>
              <a:t>. Notice the devout soldiers brought two “battle buddies” with</a:t>
            </a:r>
          </a:p>
          <a:p>
            <a:pPr marR="0" lvl="0">
              <a:spcBef>
                <a:spcPts val="0"/>
              </a:spcBef>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              </a:t>
            </a:r>
            <a:r>
              <a:rPr lang="en-US" sz="1600" dirty="0">
                <a:effectLst/>
                <a:latin typeface="Calibri" panose="020F0502020204030204" pitchFamily="34" charset="0"/>
                <a:ea typeface="Calibri" panose="020F0502020204030204" pitchFamily="34" charset="0"/>
                <a:cs typeface="Calibri" panose="020F0502020204030204" pitchFamily="34" charset="0"/>
              </a:rPr>
              <a:t>them. How do the soldiers describe their commander? How does Peter    </a:t>
            </a:r>
            <a:br>
              <a:rPr lang="en-US" sz="1600" dirty="0">
                <a:effectLst/>
                <a:latin typeface="Calibri" panose="020F0502020204030204" pitchFamily="34" charset="0"/>
                <a:ea typeface="Calibri" panose="020F0502020204030204" pitchFamily="34" charset="0"/>
                <a:cs typeface="Calibri" panose="020F0502020204030204" pitchFamily="34" charset="0"/>
              </a:rPr>
            </a:br>
            <a:r>
              <a:rPr lang="en-US" sz="1600" dirty="0">
                <a:effectLst/>
                <a:latin typeface="Calibri" panose="020F0502020204030204" pitchFamily="34" charset="0"/>
                <a:ea typeface="Calibri" panose="020F0502020204030204" pitchFamily="34" charset="0"/>
                <a:cs typeface="Calibri" panose="020F0502020204030204" pitchFamily="34" charset="0"/>
              </a:rPr>
              <a:t>              respond?</a:t>
            </a:r>
          </a:p>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  </a:t>
            </a:r>
          </a:p>
        </p:txBody>
      </p:sp>
      <p:pic>
        <p:nvPicPr>
          <p:cNvPr id="2" name="Picture 1">
            <a:extLst>
              <a:ext uri="{FF2B5EF4-FFF2-40B4-BE49-F238E27FC236}">
                <a16:creationId xmlns:a16="http://schemas.microsoft.com/office/drawing/2014/main" id="{1E064602-A45F-7CB4-E877-61107CBA9F43}"/>
              </a:ext>
            </a:extLst>
          </p:cNvPr>
          <p:cNvPicPr>
            <a:picLocks noChangeAspect="1"/>
          </p:cNvPicPr>
          <p:nvPr/>
        </p:nvPicPr>
        <p:blipFill>
          <a:blip r:embed="rId2"/>
          <a:stretch>
            <a:fillRect/>
          </a:stretch>
        </p:blipFill>
        <p:spPr>
          <a:xfrm>
            <a:off x="141893" y="6002573"/>
            <a:ext cx="1163521" cy="715854"/>
          </a:xfrm>
          <a:prstGeom prst="rect">
            <a:avLst/>
          </a:prstGeom>
        </p:spPr>
      </p:pic>
    </p:spTree>
    <p:extLst>
      <p:ext uri="{BB962C8B-B14F-4D97-AF65-F5344CB8AC3E}">
        <p14:creationId xmlns:p14="http://schemas.microsoft.com/office/powerpoint/2010/main" val="28693276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F2B236F-D9DC-9491-F8A1-55A41E04C1B7}"/>
              </a:ext>
            </a:extLst>
          </p:cNvPr>
          <p:cNvSpPr txBox="1"/>
          <p:nvPr/>
        </p:nvSpPr>
        <p:spPr>
          <a:xfrm>
            <a:off x="264404" y="1854969"/>
            <a:ext cx="8802477" cy="3693319"/>
          </a:xfrm>
          <a:prstGeom prst="rect">
            <a:avLst/>
          </a:prstGeom>
          <a:noFill/>
        </p:spPr>
        <p:txBody>
          <a:bodyPr wrap="square">
            <a:spAutoFit/>
          </a:bodyPr>
          <a:lstStyle/>
          <a:p>
            <a:pPr marL="0" marR="0">
              <a:spcBef>
                <a:spcPts val="0"/>
              </a:spcBef>
              <a:spcAft>
                <a:spcPts val="0"/>
              </a:spcAft>
            </a:pPr>
            <a:r>
              <a:rPr lang="en-US" dirty="0">
                <a:effectLst/>
                <a:latin typeface="Calibri" panose="020F0502020204030204" pitchFamily="34" charset="0"/>
                <a:ea typeface="Calibri" panose="020F0502020204030204" pitchFamily="34" charset="0"/>
                <a:cs typeface="Calibri" panose="020F0502020204030204" pitchFamily="34" charset="0"/>
              </a:rPr>
              <a:t>Focus on </a:t>
            </a:r>
            <a:r>
              <a:rPr lang="en-US" b="1" dirty="0">
                <a:effectLst/>
                <a:latin typeface="Calibri" panose="020F0502020204030204" pitchFamily="34" charset="0"/>
                <a:ea typeface="Calibri" panose="020F0502020204030204" pitchFamily="34" charset="0"/>
                <a:cs typeface="Calibri" panose="020F0502020204030204" pitchFamily="34" charset="0"/>
              </a:rPr>
              <a:t>verses 25-33:</a:t>
            </a:r>
          </a:p>
          <a:p>
            <a:pPr marL="342900" marR="0" lvl="0" indent="-342900">
              <a:spcBef>
                <a:spcPts val="0"/>
              </a:spcBef>
              <a:spcAft>
                <a:spcPts val="0"/>
              </a:spcAft>
              <a:buFont typeface="Symbol" pitchFamily="2"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How did Cornelius react when Peter showed up at his house? How did Peter respond?</a:t>
            </a:r>
          </a:p>
          <a:p>
            <a:pPr marL="342900" marR="0" lvl="0" indent="-342900">
              <a:spcBef>
                <a:spcPts val="0"/>
              </a:spcBef>
              <a:spcAft>
                <a:spcPts val="0"/>
              </a:spcAft>
              <a:buFont typeface="Symbol" pitchFamily="2"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Notice verse 27 – why was there a large crowd at Cornelius’ house? Who was in the crowd?</a:t>
            </a:r>
          </a:p>
          <a:p>
            <a:pPr marL="342900" marR="0" lvl="0" indent="-342900">
              <a:spcBef>
                <a:spcPts val="0"/>
              </a:spcBef>
              <a:spcAft>
                <a:spcPts val="0"/>
              </a:spcAft>
              <a:buFont typeface="Symbol" pitchFamily="2"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In verses 28-34, what does Peter tell Cornelius? Why was he hesitant to go to Cornelius’ house? Why did he think Cornelius was unacceptable to God? How does Cornelius respond to Peter? What does he want Peter to do?</a:t>
            </a:r>
          </a:p>
          <a:p>
            <a:pPr marL="0" marR="0">
              <a:spcBef>
                <a:spcPts val="0"/>
              </a:spcBef>
              <a:spcAft>
                <a:spcPts val="0"/>
              </a:spcAft>
            </a:pPr>
            <a:r>
              <a:rPr lang="en-US" dirty="0">
                <a:effectLst/>
                <a:latin typeface="Calibri" panose="020F0502020204030204" pitchFamily="34" charset="0"/>
                <a:ea typeface="Calibri" panose="020F0502020204030204" pitchFamily="34" charset="0"/>
                <a:cs typeface="Calibri" panose="020F0502020204030204" pitchFamily="34" charset="0"/>
              </a:rPr>
              <a:t> </a:t>
            </a:r>
          </a:p>
          <a:p>
            <a:pPr marL="0" marR="0">
              <a:spcBef>
                <a:spcPts val="0"/>
              </a:spcBef>
              <a:spcAft>
                <a:spcPts val="0"/>
              </a:spcAft>
            </a:pPr>
            <a:r>
              <a:rPr lang="en-US" dirty="0">
                <a:effectLst/>
                <a:latin typeface="Calibri" panose="020F0502020204030204" pitchFamily="34" charset="0"/>
                <a:ea typeface="Calibri" panose="020F0502020204030204" pitchFamily="34" charset="0"/>
                <a:cs typeface="Calibri" panose="020F0502020204030204" pitchFamily="34" charset="0"/>
              </a:rPr>
              <a:t>Focus on </a:t>
            </a:r>
            <a:r>
              <a:rPr lang="en-US" b="1" dirty="0">
                <a:effectLst/>
                <a:latin typeface="Calibri" panose="020F0502020204030204" pitchFamily="34" charset="0"/>
                <a:ea typeface="Calibri" panose="020F0502020204030204" pitchFamily="34" charset="0"/>
                <a:cs typeface="Calibri" panose="020F0502020204030204" pitchFamily="34" charset="0"/>
              </a:rPr>
              <a:t>verses 33-48:</a:t>
            </a:r>
          </a:p>
          <a:p>
            <a:pPr marL="342900" marR="0" lvl="0" indent="-342900">
              <a:spcBef>
                <a:spcPts val="0"/>
              </a:spcBef>
              <a:spcAft>
                <a:spcPts val="0"/>
              </a:spcAft>
              <a:buFont typeface="Symbol" pitchFamily="2"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How does Peter respond to Cornelius? What does he tell Cornelius that God is doing with them? What does Peter proclaim to the crowd gathered at Cornelius’ home?</a:t>
            </a:r>
          </a:p>
          <a:p>
            <a:pPr marL="342900" marR="0" lvl="0" indent="-342900">
              <a:spcBef>
                <a:spcPts val="0"/>
              </a:spcBef>
              <a:spcAft>
                <a:spcPts val="0"/>
              </a:spcAft>
              <a:buFont typeface="Symbol" pitchFamily="2"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What happened after Peter spoke? How did the crowd respond?</a:t>
            </a:r>
          </a:p>
          <a:p>
            <a:pPr marL="342900" marR="0" lvl="0" indent="-342900">
              <a:spcBef>
                <a:spcPts val="0"/>
              </a:spcBef>
              <a:spcAft>
                <a:spcPts val="0"/>
              </a:spcAft>
              <a:buFont typeface="Symbol" pitchFamily="2"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What did Peter do and say when he witnessed God’s actions and the peoples’ response?</a:t>
            </a:r>
          </a:p>
        </p:txBody>
      </p:sp>
      <p:sp>
        <p:nvSpPr>
          <p:cNvPr id="7" name="Title 1">
            <a:extLst>
              <a:ext uri="{FF2B5EF4-FFF2-40B4-BE49-F238E27FC236}">
                <a16:creationId xmlns:a16="http://schemas.microsoft.com/office/drawing/2014/main" id="{0925B81D-6DDC-1A91-77C2-19BDB363B991}"/>
              </a:ext>
            </a:extLst>
          </p:cNvPr>
          <p:cNvSpPr>
            <a:spLocks noGrp="1"/>
          </p:cNvSpPr>
          <p:nvPr>
            <p:ph type="title"/>
          </p:nvPr>
        </p:nvSpPr>
        <p:spPr>
          <a:xfrm>
            <a:off x="1305414" y="198260"/>
            <a:ext cx="7509562" cy="1656709"/>
          </a:xfrm>
        </p:spPr>
        <p:txBody>
          <a:bodyPr>
            <a:normAutofit/>
          </a:bodyPr>
          <a:lstStyle/>
          <a:p>
            <a:pPr marL="0" marR="0" algn="r">
              <a:spcBef>
                <a:spcPts val="0"/>
              </a:spcBef>
              <a:spcAft>
                <a:spcPts val="0"/>
              </a:spcAft>
            </a:pPr>
            <a:r>
              <a:rPr lang="en-US" sz="2700" b="1" i="0" dirty="0">
                <a:latin typeface="+mn-lt"/>
              </a:rPr>
              <a:t>Study 4: </a:t>
            </a:r>
            <a:r>
              <a:rPr lang="en-US" sz="2700" b="1" i="0" dirty="0">
                <a:solidFill>
                  <a:schemeClr val="accent1">
                    <a:lumMod val="60000"/>
                    <a:lumOff val="40000"/>
                  </a:schemeClr>
                </a:solidFill>
                <a:latin typeface="+mn-lt"/>
              </a:rPr>
              <a:t>“We Are All Here in the </a:t>
            </a:r>
            <a:br>
              <a:rPr lang="en-US" sz="2700" b="1" i="0" dirty="0">
                <a:solidFill>
                  <a:schemeClr val="accent1">
                    <a:lumMod val="60000"/>
                    <a:lumOff val="40000"/>
                  </a:schemeClr>
                </a:solidFill>
                <a:latin typeface="+mn-lt"/>
              </a:rPr>
            </a:br>
            <a:r>
              <a:rPr lang="en-US" sz="2700" b="1" i="0" dirty="0">
                <a:solidFill>
                  <a:schemeClr val="accent1">
                    <a:lumMod val="60000"/>
                    <a:lumOff val="40000"/>
                  </a:schemeClr>
                </a:solidFill>
                <a:latin typeface="+mn-lt"/>
              </a:rPr>
              <a:t>Presence of God to Listen.”</a:t>
            </a:r>
            <a:br>
              <a:rPr lang="en-US" sz="2700" b="1" i="0" dirty="0">
                <a:latin typeface="+mn-lt"/>
              </a:rPr>
            </a:br>
            <a:r>
              <a:rPr lang="en-US" sz="2200" b="1" i="0" dirty="0">
                <a:latin typeface="+mn-lt"/>
              </a:rPr>
              <a:t>Peter and Cornelius</a:t>
            </a:r>
          </a:p>
        </p:txBody>
      </p:sp>
      <p:pic>
        <p:nvPicPr>
          <p:cNvPr id="2" name="Picture 1">
            <a:extLst>
              <a:ext uri="{FF2B5EF4-FFF2-40B4-BE49-F238E27FC236}">
                <a16:creationId xmlns:a16="http://schemas.microsoft.com/office/drawing/2014/main" id="{8203918E-8E92-014A-5650-A19EE68713B4}"/>
              </a:ext>
            </a:extLst>
          </p:cNvPr>
          <p:cNvPicPr>
            <a:picLocks noChangeAspect="1"/>
          </p:cNvPicPr>
          <p:nvPr/>
        </p:nvPicPr>
        <p:blipFill>
          <a:blip r:embed="rId2"/>
          <a:stretch>
            <a:fillRect/>
          </a:stretch>
        </p:blipFill>
        <p:spPr>
          <a:xfrm>
            <a:off x="141893" y="6002574"/>
            <a:ext cx="1163521" cy="715854"/>
          </a:xfrm>
          <a:prstGeom prst="rect">
            <a:avLst/>
          </a:prstGeom>
        </p:spPr>
      </p:pic>
    </p:spTree>
    <p:extLst>
      <p:ext uri="{BB962C8B-B14F-4D97-AF65-F5344CB8AC3E}">
        <p14:creationId xmlns:p14="http://schemas.microsoft.com/office/powerpoint/2010/main" val="35021339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FCC9AF5-6A22-C000-D93D-7E58E65054F2}"/>
              </a:ext>
            </a:extLst>
          </p:cNvPr>
          <p:cNvSpPr txBox="1"/>
          <p:nvPr/>
        </p:nvSpPr>
        <p:spPr>
          <a:xfrm>
            <a:off x="329180" y="1777850"/>
            <a:ext cx="8814820" cy="3970318"/>
          </a:xfrm>
          <a:prstGeom prst="rect">
            <a:avLst/>
          </a:prstGeom>
          <a:noFill/>
        </p:spPr>
        <p:txBody>
          <a:bodyPr wrap="square">
            <a:spAutoFit/>
          </a:bodyPr>
          <a:lstStyle/>
          <a:p>
            <a:pPr marL="0" marR="0" algn="just">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Read Psalm 128:</a:t>
            </a:r>
          </a:p>
          <a:p>
            <a:pPr marL="342900" marR="0" lvl="0" indent="-342900" algn="just">
              <a:spcBef>
                <a:spcPts val="0"/>
              </a:spcBef>
              <a:spcAft>
                <a:spcPts val="0"/>
              </a:spcAft>
              <a:buFont typeface="Symbol" pitchFamily="2"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How do you think this psalm could be the prayer of Cornelius, Peter, and the church? </a:t>
            </a:r>
          </a:p>
          <a:p>
            <a:pPr marL="342900" marR="0" lvl="0" indent="-342900" algn="just">
              <a:spcBef>
                <a:spcPts val="0"/>
              </a:spcBef>
              <a:spcAft>
                <a:spcPts val="0"/>
              </a:spcAft>
              <a:buFont typeface="Symbol" pitchFamily="2"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What is the blessing of God and the peace of Christ that applies to the church?</a:t>
            </a:r>
          </a:p>
          <a:p>
            <a:pPr marL="342900" marR="0" lvl="0" indent="-342900" algn="just">
              <a:spcBef>
                <a:spcPts val="0"/>
              </a:spcBef>
              <a:spcAft>
                <a:spcPts val="0"/>
              </a:spcAft>
              <a:buFont typeface="Symbol" pitchFamily="2" charset="2"/>
              <a:buChar char=""/>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Final questions:</a:t>
            </a:r>
          </a:p>
          <a:p>
            <a:pPr marL="342900" marR="0" lvl="0" indent="-342900" algn="just">
              <a:spcBef>
                <a:spcPts val="0"/>
              </a:spcBef>
              <a:spcAft>
                <a:spcPts val="0"/>
              </a:spcAft>
              <a:buFont typeface="Symbol" pitchFamily="2"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How do our families, communities, and units link with military service? How does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Calibri" panose="020F0502020204030204" pitchFamily="34" charset="0"/>
                <a:ea typeface="Calibri" panose="020F0502020204030204" pitchFamily="34" charset="0"/>
                <a:cs typeface="Arial" panose="020B0604020202020204" pitchFamily="34" charset="0"/>
              </a:rPr>
              <a:t>our faith link with them?</a:t>
            </a:r>
          </a:p>
          <a:p>
            <a:pPr marL="342900" marR="0" lvl="0" indent="-342900" algn="just">
              <a:spcBef>
                <a:spcPts val="0"/>
              </a:spcBef>
              <a:spcAft>
                <a:spcPts val="0"/>
              </a:spcAft>
              <a:buFont typeface="Symbol" pitchFamily="2"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How do we practice our spiritual relationship with God while serving in the military?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Calibri" panose="020F0502020204030204" pitchFamily="34" charset="0"/>
                <a:ea typeface="Calibri" panose="020F0502020204030204" pitchFamily="34" charset="0"/>
                <a:cs typeface="Arial" panose="020B0604020202020204" pitchFamily="34" charset="0"/>
              </a:rPr>
              <a:t>How do you connect your military discipline with your spiritual disciplines? </a:t>
            </a:r>
          </a:p>
          <a:p>
            <a:pPr marL="342900" marR="0" lvl="0" indent="-342900" algn="just">
              <a:spcBef>
                <a:spcPts val="0"/>
              </a:spcBef>
              <a:spcAft>
                <a:spcPts val="0"/>
              </a:spcAft>
              <a:buFont typeface="Symbol" pitchFamily="2"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What lessons do we take from these verses? Do you think that Peter and Cornelius are displaying the virtues of a soldier in these texts? What are they? How are they displaying the fruits of the Holy Spirit?</a:t>
            </a:r>
          </a:p>
          <a:p>
            <a:pPr marR="0" lvl="0" algn="just">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R="0" lvl="0" algn="just">
              <a:spcBef>
                <a:spcPts val="0"/>
              </a:spcBef>
              <a:spcAft>
                <a:spcPts val="0"/>
              </a:spcAft>
            </a:pPr>
            <a:r>
              <a:rPr lang="en-US" b="1" dirty="0">
                <a:latin typeface="Calibri" panose="020F0502020204030204" pitchFamily="34" charset="0"/>
                <a:ea typeface="Calibri" panose="020F0502020204030204" pitchFamily="34" charset="0"/>
                <a:cs typeface="Arial" panose="020B0604020202020204" pitchFamily="34" charset="0"/>
              </a:rPr>
              <a:t>Closing prayer </a:t>
            </a:r>
            <a:r>
              <a:rPr lang="en-US" dirty="0">
                <a:latin typeface="Calibri" panose="020F0502020204030204" pitchFamily="34" charset="0"/>
                <a:ea typeface="Calibri" panose="020F0502020204030204" pitchFamily="34" charset="0"/>
                <a:cs typeface="Arial" panose="020B0604020202020204" pitchFamily="34" charset="0"/>
              </a:rPr>
              <a:t>– Pray together Psalm 128</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Title 1">
            <a:extLst>
              <a:ext uri="{FF2B5EF4-FFF2-40B4-BE49-F238E27FC236}">
                <a16:creationId xmlns:a16="http://schemas.microsoft.com/office/drawing/2014/main" id="{5A030F2F-F683-AAE7-743D-2880022E88DA}"/>
              </a:ext>
            </a:extLst>
          </p:cNvPr>
          <p:cNvSpPr>
            <a:spLocks noGrp="1"/>
          </p:cNvSpPr>
          <p:nvPr>
            <p:ph type="title"/>
          </p:nvPr>
        </p:nvSpPr>
        <p:spPr>
          <a:xfrm>
            <a:off x="1406324" y="139572"/>
            <a:ext cx="7509562" cy="1656709"/>
          </a:xfrm>
        </p:spPr>
        <p:txBody>
          <a:bodyPr>
            <a:normAutofit/>
          </a:bodyPr>
          <a:lstStyle/>
          <a:p>
            <a:pPr marL="0" marR="0" algn="r">
              <a:spcBef>
                <a:spcPts val="0"/>
              </a:spcBef>
              <a:spcAft>
                <a:spcPts val="0"/>
              </a:spcAft>
            </a:pPr>
            <a:r>
              <a:rPr lang="en-US" sz="2700" b="1" i="0" dirty="0">
                <a:latin typeface="+mn-lt"/>
              </a:rPr>
              <a:t>Study 4: </a:t>
            </a:r>
            <a:r>
              <a:rPr lang="en-US" sz="2700" b="1" i="0" dirty="0">
                <a:solidFill>
                  <a:schemeClr val="accent1">
                    <a:lumMod val="60000"/>
                    <a:lumOff val="40000"/>
                  </a:schemeClr>
                </a:solidFill>
                <a:latin typeface="+mn-lt"/>
              </a:rPr>
              <a:t>“We Are All Here in the </a:t>
            </a:r>
            <a:br>
              <a:rPr lang="en-US" sz="2700" b="1" i="0" dirty="0">
                <a:solidFill>
                  <a:schemeClr val="accent1">
                    <a:lumMod val="60000"/>
                    <a:lumOff val="40000"/>
                  </a:schemeClr>
                </a:solidFill>
                <a:latin typeface="+mn-lt"/>
              </a:rPr>
            </a:br>
            <a:r>
              <a:rPr lang="en-US" sz="2700" b="1" i="0" dirty="0">
                <a:solidFill>
                  <a:schemeClr val="accent1">
                    <a:lumMod val="60000"/>
                    <a:lumOff val="40000"/>
                  </a:schemeClr>
                </a:solidFill>
                <a:latin typeface="+mn-lt"/>
              </a:rPr>
              <a:t>Presence of God to Listen.”</a:t>
            </a:r>
            <a:br>
              <a:rPr lang="en-US" sz="2700" b="1" i="0" dirty="0">
                <a:latin typeface="+mn-lt"/>
              </a:rPr>
            </a:br>
            <a:r>
              <a:rPr lang="en-US" sz="2200" b="1" i="0" dirty="0">
                <a:latin typeface="+mn-lt"/>
              </a:rPr>
              <a:t>Peter and Cornelius </a:t>
            </a:r>
          </a:p>
        </p:txBody>
      </p:sp>
      <p:pic>
        <p:nvPicPr>
          <p:cNvPr id="2" name="Picture 1">
            <a:extLst>
              <a:ext uri="{FF2B5EF4-FFF2-40B4-BE49-F238E27FC236}">
                <a16:creationId xmlns:a16="http://schemas.microsoft.com/office/drawing/2014/main" id="{381AC7E5-3FDD-0421-3E2C-D5386970A49B}"/>
              </a:ext>
            </a:extLst>
          </p:cNvPr>
          <p:cNvPicPr>
            <a:picLocks noChangeAspect="1"/>
          </p:cNvPicPr>
          <p:nvPr/>
        </p:nvPicPr>
        <p:blipFill>
          <a:blip r:embed="rId2"/>
          <a:stretch>
            <a:fillRect/>
          </a:stretch>
        </p:blipFill>
        <p:spPr>
          <a:xfrm>
            <a:off x="141893" y="6002574"/>
            <a:ext cx="1163521" cy="715854"/>
          </a:xfrm>
          <a:prstGeom prst="rect">
            <a:avLst/>
          </a:prstGeom>
        </p:spPr>
      </p:pic>
    </p:spTree>
    <p:extLst>
      <p:ext uri="{BB962C8B-B14F-4D97-AF65-F5344CB8AC3E}">
        <p14:creationId xmlns:p14="http://schemas.microsoft.com/office/powerpoint/2010/main" val="10575901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87A57A4-956A-E256-AB60-13D266AA9696}"/>
              </a:ext>
            </a:extLst>
          </p:cNvPr>
          <p:cNvSpPr>
            <a:spLocks noGrp="1"/>
          </p:cNvSpPr>
          <p:nvPr>
            <p:ph type="title"/>
          </p:nvPr>
        </p:nvSpPr>
        <p:spPr>
          <a:xfrm>
            <a:off x="1912659" y="385923"/>
            <a:ext cx="6851962" cy="640554"/>
          </a:xfrm>
        </p:spPr>
        <p:txBody>
          <a:bodyPr>
            <a:normAutofit/>
          </a:bodyPr>
          <a:lstStyle/>
          <a:p>
            <a:pPr algn="r">
              <a:spcAft>
                <a:spcPts val="600"/>
              </a:spcAft>
            </a:pPr>
            <a:r>
              <a:rPr lang="en-US" sz="2700" b="1" i="0" dirty="0">
                <a:latin typeface="+mn-lt"/>
              </a:rPr>
              <a:t>Study 4: Additional Texts</a:t>
            </a:r>
            <a:endParaRPr lang="en-US" b="1" i="0" dirty="0">
              <a:latin typeface="+mn-lt"/>
            </a:endParaRPr>
          </a:p>
        </p:txBody>
      </p:sp>
      <p:sp>
        <p:nvSpPr>
          <p:cNvPr id="7" name="TextBox 6">
            <a:extLst>
              <a:ext uri="{FF2B5EF4-FFF2-40B4-BE49-F238E27FC236}">
                <a16:creationId xmlns:a16="http://schemas.microsoft.com/office/drawing/2014/main" id="{EC0F1E84-AC40-6ECC-E7B5-EA0DA5CBF769}"/>
              </a:ext>
            </a:extLst>
          </p:cNvPr>
          <p:cNvSpPr txBox="1"/>
          <p:nvPr/>
        </p:nvSpPr>
        <p:spPr>
          <a:xfrm>
            <a:off x="379380" y="1747882"/>
            <a:ext cx="8385241" cy="4247317"/>
          </a:xfrm>
          <a:prstGeom prst="rect">
            <a:avLst/>
          </a:prstGeom>
          <a:noFill/>
        </p:spPr>
        <p:txBody>
          <a:bodyPr wrap="square">
            <a:spAutoFit/>
          </a:bodyPr>
          <a:lstStyle/>
          <a:p>
            <a:pPr marL="0" marR="0" algn="just">
              <a:spcBef>
                <a:spcPts val="0"/>
              </a:spcBef>
              <a:spcAft>
                <a:spcPts val="0"/>
              </a:spcAft>
            </a:pPr>
            <a:r>
              <a:rPr lang="en-US" dirty="0">
                <a:effectLst/>
                <a:latin typeface="Calibri" panose="020F0502020204030204" pitchFamily="34" charset="0"/>
                <a:ea typeface="Calibri" panose="020F0502020204030204" pitchFamily="34" charset="0"/>
                <a:cs typeface="Calibri" panose="020F0502020204030204" pitchFamily="34" charset="0"/>
              </a:rPr>
              <a:t>Read </a:t>
            </a:r>
            <a:r>
              <a:rPr lang="en-US" b="1" dirty="0">
                <a:effectLst/>
                <a:latin typeface="Calibri" panose="020F0502020204030204" pitchFamily="34" charset="0"/>
                <a:ea typeface="Calibri" panose="020F0502020204030204" pitchFamily="34" charset="0"/>
                <a:cs typeface="Calibri" panose="020F0502020204030204" pitchFamily="34" charset="0"/>
              </a:rPr>
              <a:t>2 Chronicles 20:1-30. </a:t>
            </a:r>
            <a:r>
              <a:rPr lang="en-US" dirty="0">
                <a:effectLst/>
                <a:latin typeface="Calibri" panose="020F0502020204030204" pitchFamily="34" charset="0"/>
                <a:ea typeface="Calibri" panose="020F0502020204030204" pitchFamily="34" charset="0"/>
                <a:cs typeface="Calibri" panose="020F0502020204030204" pitchFamily="34" charset="0"/>
              </a:rPr>
              <a:t>Foreign invaders are a threat to God’s people. </a:t>
            </a:r>
            <a:r>
              <a:rPr lang="en-US" dirty="0">
                <a:latin typeface="Calibri" panose="020F0502020204030204" pitchFamily="34" charset="0"/>
                <a:ea typeface="Calibri" panose="020F0502020204030204" pitchFamily="34" charset="0"/>
                <a:cs typeface="Calibri" panose="020F0502020204030204" pitchFamily="34" charset="0"/>
              </a:rPr>
              <a:t>T</a:t>
            </a:r>
            <a:r>
              <a:rPr lang="en-US" dirty="0">
                <a:effectLst/>
                <a:latin typeface="Calibri" panose="020F0502020204030204" pitchFamily="34" charset="0"/>
                <a:ea typeface="Calibri" panose="020F0502020204030204" pitchFamily="34" charset="0"/>
                <a:cs typeface="Calibri" panose="020F0502020204030204" pitchFamily="34" charset="0"/>
              </a:rPr>
              <a:t>he king includes family members and the close community in a faithful plea to God. </a:t>
            </a:r>
          </a:p>
          <a:p>
            <a:pPr marL="342900" marR="0" lvl="0" indent="-342900" algn="just">
              <a:spcBef>
                <a:spcPts val="0"/>
              </a:spcBef>
              <a:spcAft>
                <a:spcPts val="0"/>
              </a:spcAft>
              <a:buFont typeface="Symbol" pitchFamily="2"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Who delivers the people of God from the threat? What lessons do they take from this scripture?</a:t>
            </a:r>
          </a:p>
          <a:p>
            <a:pPr marL="0" marR="0" algn="just">
              <a:spcBef>
                <a:spcPts val="0"/>
              </a:spcBef>
              <a:spcAft>
                <a:spcPts val="0"/>
              </a:spcAft>
            </a:pPr>
            <a:r>
              <a:rPr lang="en-US" dirty="0">
                <a:effectLst/>
                <a:latin typeface="Calibri" panose="020F0502020204030204" pitchFamily="34" charset="0"/>
                <a:ea typeface="Calibri" panose="020F0502020204030204" pitchFamily="34" charset="0"/>
                <a:cs typeface="Calibri" panose="020F0502020204030204" pitchFamily="34" charset="0"/>
              </a:rPr>
              <a:t> </a:t>
            </a:r>
          </a:p>
          <a:p>
            <a:pPr marL="0" marR="0" algn="just">
              <a:spcBef>
                <a:spcPts val="0"/>
              </a:spcBef>
              <a:spcAft>
                <a:spcPts val="0"/>
              </a:spcAft>
            </a:pPr>
            <a:r>
              <a:rPr lang="en-US" dirty="0">
                <a:effectLst/>
                <a:latin typeface="Calibri" panose="020F0502020204030204" pitchFamily="34" charset="0"/>
                <a:ea typeface="Calibri" panose="020F0502020204030204" pitchFamily="34" charset="0"/>
                <a:cs typeface="Calibri" panose="020F0502020204030204" pitchFamily="34" charset="0"/>
              </a:rPr>
              <a:t>Read </a:t>
            </a:r>
            <a:r>
              <a:rPr lang="en-US" b="1" dirty="0">
                <a:effectLst/>
                <a:latin typeface="Calibri" panose="020F0502020204030204" pitchFamily="34" charset="0"/>
                <a:ea typeface="Calibri" panose="020F0502020204030204" pitchFamily="34" charset="0"/>
                <a:cs typeface="Calibri" panose="020F0502020204030204" pitchFamily="34" charset="0"/>
              </a:rPr>
              <a:t>Acts 11:1-18</a:t>
            </a:r>
            <a:r>
              <a:rPr lang="en-US" dirty="0">
                <a:effectLst/>
                <a:latin typeface="Calibri" panose="020F0502020204030204" pitchFamily="34" charset="0"/>
                <a:ea typeface="Calibri" panose="020F0502020204030204" pitchFamily="34" charset="0"/>
                <a:cs typeface="Calibri" panose="020F0502020204030204" pitchFamily="34" charset="0"/>
              </a:rPr>
              <a:t>. God is changing the identity of the community He protects.</a:t>
            </a:r>
          </a:p>
          <a:p>
            <a:pPr marL="342900" marR="0" lvl="0" indent="-342900" algn="just">
              <a:spcBef>
                <a:spcPts val="0"/>
              </a:spcBef>
              <a:spcAft>
                <a:spcPts val="0"/>
              </a:spcAft>
              <a:buFont typeface="Symbol" pitchFamily="2"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What do you think is the church’s spiritual bias? How does the church react to Peter’s ministry with Cornelius? What does Peter tell them? What do they do with Peter’s explanation?</a:t>
            </a:r>
          </a:p>
          <a:p>
            <a:pPr marL="0" marR="0" algn="just">
              <a:spcBef>
                <a:spcPts val="0"/>
              </a:spcBef>
              <a:spcAft>
                <a:spcPts val="0"/>
              </a:spcAft>
            </a:pPr>
            <a:r>
              <a:rPr lang="en-US" dirty="0">
                <a:effectLst/>
                <a:latin typeface="Calibri" panose="020F0502020204030204" pitchFamily="34" charset="0"/>
                <a:ea typeface="Calibri" panose="020F0502020204030204" pitchFamily="34" charset="0"/>
                <a:cs typeface="Calibri" panose="020F0502020204030204" pitchFamily="34" charset="0"/>
              </a:rPr>
              <a:t> </a:t>
            </a:r>
          </a:p>
          <a:p>
            <a:pPr marL="0" marR="0" algn="just">
              <a:spcBef>
                <a:spcPts val="0"/>
              </a:spcBef>
              <a:spcAft>
                <a:spcPts val="0"/>
              </a:spcAft>
            </a:pPr>
            <a:r>
              <a:rPr lang="en-US" b="1" dirty="0">
                <a:effectLst/>
                <a:latin typeface="Calibri" panose="020F0502020204030204" pitchFamily="34" charset="0"/>
                <a:ea typeface="Calibri" panose="020F0502020204030204" pitchFamily="34" charset="0"/>
                <a:cs typeface="Calibri" panose="020F0502020204030204" pitchFamily="34" charset="0"/>
              </a:rPr>
              <a:t>Read Acts 15:1-22.</a:t>
            </a:r>
          </a:p>
          <a:p>
            <a:pPr marL="342900" marR="0" lvl="0" indent="-342900" algn="just">
              <a:spcBef>
                <a:spcPts val="0"/>
              </a:spcBef>
              <a:spcAft>
                <a:spcPts val="0"/>
              </a:spcAft>
              <a:buFont typeface="Symbol" pitchFamily="2"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What God did with Peter and Cornelius, God was doing with Paul and Barnabas. What was God doing?</a:t>
            </a:r>
          </a:p>
          <a:p>
            <a:pPr marL="342900" marR="0" lvl="0" indent="-342900" algn="just">
              <a:spcBef>
                <a:spcPts val="0"/>
              </a:spcBef>
              <a:spcAft>
                <a:spcPts val="0"/>
              </a:spcAft>
              <a:buFont typeface="Symbol" pitchFamily="2"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How did the church in Jerusalem react? What did this mean for the future of Christ’s church? How is this still happening today? Where do you witness this happening?</a:t>
            </a:r>
          </a:p>
        </p:txBody>
      </p:sp>
      <p:pic>
        <p:nvPicPr>
          <p:cNvPr id="2" name="Picture 1">
            <a:extLst>
              <a:ext uri="{FF2B5EF4-FFF2-40B4-BE49-F238E27FC236}">
                <a16:creationId xmlns:a16="http://schemas.microsoft.com/office/drawing/2014/main" id="{7F46C42D-61CB-9A8D-65C0-A791026A6E15}"/>
              </a:ext>
            </a:extLst>
          </p:cNvPr>
          <p:cNvPicPr>
            <a:picLocks noChangeAspect="1"/>
          </p:cNvPicPr>
          <p:nvPr/>
        </p:nvPicPr>
        <p:blipFill>
          <a:blip r:embed="rId2"/>
          <a:stretch>
            <a:fillRect/>
          </a:stretch>
        </p:blipFill>
        <p:spPr>
          <a:xfrm>
            <a:off x="141893" y="6002574"/>
            <a:ext cx="1163521" cy="715854"/>
          </a:xfrm>
          <a:prstGeom prst="rect">
            <a:avLst/>
          </a:prstGeom>
        </p:spPr>
      </p:pic>
    </p:spTree>
    <p:extLst>
      <p:ext uri="{BB962C8B-B14F-4D97-AF65-F5344CB8AC3E}">
        <p14:creationId xmlns:p14="http://schemas.microsoft.com/office/powerpoint/2010/main" val="16574910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F8C4753-92CC-F5A6-35EC-00473D228094}"/>
              </a:ext>
            </a:extLst>
          </p:cNvPr>
          <p:cNvSpPr txBox="1">
            <a:spLocks/>
          </p:cNvSpPr>
          <p:nvPr/>
        </p:nvSpPr>
        <p:spPr>
          <a:xfrm>
            <a:off x="1329638" y="167997"/>
            <a:ext cx="7509562" cy="15131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i="1" kern="1200">
                <a:solidFill>
                  <a:schemeClr val="tx1"/>
                </a:solidFill>
                <a:latin typeface="+mj-lt"/>
                <a:ea typeface="+mj-ea"/>
                <a:cs typeface="+mj-cs"/>
              </a:defRPr>
            </a:lvl1pPr>
          </a:lstStyle>
          <a:p>
            <a:pPr algn="r">
              <a:spcBef>
                <a:spcPts val="0"/>
              </a:spcBef>
            </a:pPr>
            <a:r>
              <a:rPr lang="en-US" sz="2700" b="1" i="0" dirty="0">
                <a:latin typeface="+mn-lt"/>
              </a:rPr>
              <a:t>Study 5</a:t>
            </a:r>
            <a:r>
              <a:rPr lang="en-US" sz="2700" b="1" i="0" dirty="0">
                <a:solidFill>
                  <a:schemeClr val="tx2"/>
                </a:solidFill>
                <a:latin typeface="+mn-lt"/>
              </a:rPr>
              <a:t>:</a:t>
            </a:r>
            <a:r>
              <a:rPr lang="en-US" sz="2700" b="1" i="0" dirty="0">
                <a:solidFill>
                  <a:schemeClr val="accent1">
                    <a:lumMod val="60000"/>
                    <a:lumOff val="40000"/>
                  </a:schemeClr>
                </a:solidFill>
                <a:latin typeface="+mn-lt"/>
              </a:rPr>
              <a:t>“Everyone Reached </a:t>
            </a:r>
            <a:br>
              <a:rPr lang="en-US" sz="2700" b="1" i="0" dirty="0">
                <a:solidFill>
                  <a:schemeClr val="accent1">
                    <a:lumMod val="60000"/>
                    <a:lumOff val="40000"/>
                  </a:schemeClr>
                </a:solidFill>
                <a:latin typeface="+mn-lt"/>
              </a:rPr>
            </a:br>
            <a:r>
              <a:rPr lang="en-US" sz="2700" b="1" i="0" dirty="0">
                <a:solidFill>
                  <a:schemeClr val="accent1">
                    <a:lumMod val="60000"/>
                    <a:lumOff val="40000"/>
                  </a:schemeClr>
                </a:solidFill>
                <a:latin typeface="+mn-lt"/>
              </a:rPr>
              <a:t>Land Safely.”</a:t>
            </a:r>
          </a:p>
          <a:p>
            <a:pPr algn="r">
              <a:spcBef>
                <a:spcPts val="0"/>
              </a:spcBef>
            </a:pPr>
            <a:r>
              <a:rPr lang="en-US" sz="2000" b="1" i="0" dirty="0">
                <a:latin typeface="+mn-lt"/>
              </a:rPr>
              <a:t>Paul and Julius on the Road to Rome  (Acts 27)  </a:t>
            </a:r>
          </a:p>
        </p:txBody>
      </p:sp>
      <p:sp>
        <p:nvSpPr>
          <p:cNvPr id="8" name="TextBox 7">
            <a:extLst>
              <a:ext uri="{FF2B5EF4-FFF2-40B4-BE49-F238E27FC236}">
                <a16:creationId xmlns:a16="http://schemas.microsoft.com/office/drawing/2014/main" id="{8B0BCEE5-C4DB-A69B-E6D6-AD37D6A6046A}"/>
              </a:ext>
            </a:extLst>
          </p:cNvPr>
          <p:cNvSpPr txBox="1"/>
          <p:nvPr/>
        </p:nvSpPr>
        <p:spPr>
          <a:xfrm>
            <a:off x="304800" y="1923557"/>
            <a:ext cx="8624047" cy="3847207"/>
          </a:xfrm>
          <a:prstGeom prst="rect">
            <a:avLst/>
          </a:prstGeom>
          <a:noFill/>
        </p:spPr>
        <p:txBody>
          <a:bodyPr wrap="square">
            <a:spAutoFit/>
          </a:bodyPr>
          <a:lstStyle/>
          <a:p>
            <a:pPr marL="0" marR="0">
              <a:spcBef>
                <a:spcPts val="0"/>
              </a:spcBef>
              <a:spcAft>
                <a:spcPts val="0"/>
              </a:spcAft>
            </a:pPr>
            <a:r>
              <a:rPr lang="en-US" sz="1600" b="1" dirty="0">
                <a:latin typeface="Calibri" panose="020F0502020204030204" pitchFamily="34" charset="0"/>
                <a:ea typeface="Calibri" panose="020F0502020204030204" pitchFamily="34" charset="0"/>
                <a:cs typeface="Calibri" panose="020F0502020204030204" pitchFamily="34" charset="0"/>
              </a:rPr>
              <a:t>Introduction</a:t>
            </a:r>
          </a:p>
          <a:p>
            <a:pPr marL="285750" marR="0" indent="-285750">
              <a:spcBef>
                <a:spcPts val="600"/>
              </a:spcBef>
              <a:spcAft>
                <a:spcPts val="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Calibri" panose="020F0502020204030204" pitchFamily="34" charset="0"/>
              </a:rPr>
              <a:t>T</a:t>
            </a:r>
            <a:r>
              <a:rPr lang="en-US" sz="1600" dirty="0">
                <a:effectLst/>
                <a:latin typeface="Calibri" panose="020F0502020204030204" pitchFamily="34" charset="0"/>
                <a:ea typeface="Calibri" panose="020F0502020204030204" pitchFamily="34" charset="0"/>
                <a:cs typeface="Calibri" panose="020F0502020204030204" pitchFamily="34" charset="0"/>
              </a:rPr>
              <a:t>his study focus upon values of </a:t>
            </a:r>
            <a:r>
              <a:rPr lang="en-US" sz="1600" b="1" dirty="0">
                <a:latin typeface="Calibri" panose="020F0502020204030204" pitchFamily="34" charset="0"/>
                <a:ea typeface="Calibri" panose="020F0502020204030204" pitchFamily="34" charset="0"/>
                <a:cs typeface="Calibri" panose="020F0502020204030204" pitchFamily="34" charset="0"/>
              </a:rPr>
              <a:t>acceptance of r</a:t>
            </a:r>
            <a:r>
              <a:rPr lang="en-US" sz="1600" b="1" dirty="0">
                <a:effectLst/>
                <a:latin typeface="Calibri" panose="020F0502020204030204" pitchFamily="34" charset="0"/>
                <a:ea typeface="Calibri" panose="020F0502020204030204" pitchFamily="34" charset="0"/>
                <a:cs typeface="Calibri" panose="020F0502020204030204" pitchFamily="34" charset="0"/>
              </a:rPr>
              <a:t>isk, purpose, and mission </a:t>
            </a:r>
            <a:r>
              <a:rPr lang="en-US" sz="1600" b="1" dirty="0">
                <a:latin typeface="Calibri" panose="020F0502020204030204" pitchFamily="34" charset="0"/>
                <a:ea typeface="Calibri" panose="020F0502020204030204" pitchFamily="34" charset="0"/>
                <a:cs typeface="Calibri" panose="020F0502020204030204" pitchFamily="34" charset="0"/>
              </a:rPr>
              <a:t>s</a:t>
            </a:r>
            <a:r>
              <a:rPr lang="en-US" sz="1600" b="1" dirty="0">
                <a:effectLst/>
                <a:latin typeface="Calibri" panose="020F0502020204030204" pitchFamily="34" charset="0"/>
                <a:ea typeface="Calibri" panose="020F0502020204030204" pitchFamily="34" charset="0"/>
                <a:cs typeface="Calibri" panose="020F0502020204030204" pitchFamily="34" charset="0"/>
              </a:rPr>
              <a:t>uccess.</a:t>
            </a:r>
            <a:r>
              <a:rPr lang="en-US" sz="1600" dirty="0">
                <a:effectLst/>
                <a:latin typeface="Calibri" panose="020F0502020204030204" pitchFamily="34" charset="0"/>
                <a:cs typeface="Calibri" panose="020F0502020204030204" pitchFamily="34" charset="0"/>
              </a:rPr>
              <a:t>  </a:t>
            </a:r>
            <a:r>
              <a:rPr lang="en-US" sz="1600" dirty="0">
                <a:effectLst/>
                <a:latin typeface="Calibri" panose="020F0502020204030204" pitchFamily="34" charset="0"/>
                <a:ea typeface="Calibri" panose="020F0502020204030204" pitchFamily="34" charset="0"/>
                <a:cs typeface="Calibri" panose="020F0502020204030204" pitchFamily="34" charset="0"/>
              </a:rPr>
              <a:t>In the previous studies, soldiers assumed some type of risk as God entered their lives. </a:t>
            </a:r>
          </a:p>
          <a:p>
            <a:pPr marL="742950" lvl="1" indent="-285750">
              <a:spcBef>
                <a:spcPts val="600"/>
              </a:spcBef>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How did these soldiers accept risk in talking with John the Baptizer and by changing how they operated?  How did the centurion accept risk when he cared enough for a community and for his servant to depend upon a foreign healer? </a:t>
            </a:r>
          </a:p>
          <a:p>
            <a:pPr marL="742950" lvl="1" indent="-285750">
              <a:spcBef>
                <a:spcPts val="600"/>
              </a:spcBef>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How did the centurion at the cross accept risk when he declared Jesus righteous against the government’s charges against him?  How did Cornelius accept risk when he became a Christian, and invited others to be baptized with him? How did God accept risk when John, Jesus, and Peter interacted with Roman soldiers on a spiritual level?</a:t>
            </a:r>
          </a:p>
          <a:p>
            <a:pPr marL="285750" indent="-285750">
              <a:spcBef>
                <a:spcPts val="600"/>
              </a:spcBef>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In 2 Timothy 2:3, the Apostle Paul encouraged a young Christian named Timothy to “endure hardships as a good soldier for Christ.” He did so for the mission of sharing Christ. In this study we will examine the actions of centurions and Roman leaders who accepted various risks for the purpose of delivering Paul to Rome</a:t>
            </a:r>
          </a:p>
        </p:txBody>
      </p:sp>
      <p:pic>
        <p:nvPicPr>
          <p:cNvPr id="2" name="Picture 1">
            <a:extLst>
              <a:ext uri="{FF2B5EF4-FFF2-40B4-BE49-F238E27FC236}">
                <a16:creationId xmlns:a16="http://schemas.microsoft.com/office/drawing/2014/main" id="{1E8892D6-F209-D506-ED6E-355FBFCFB7F5}"/>
              </a:ext>
            </a:extLst>
          </p:cNvPr>
          <p:cNvPicPr>
            <a:picLocks noChangeAspect="1"/>
          </p:cNvPicPr>
          <p:nvPr/>
        </p:nvPicPr>
        <p:blipFill>
          <a:blip r:embed="rId2"/>
          <a:stretch>
            <a:fillRect/>
          </a:stretch>
        </p:blipFill>
        <p:spPr>
          <a:xfrm>
            <a:off x="141893" y="6002574"/>
            <a:ext cx="1163521" cy="715854"/>
          </a:xfrm>
          <a:prstGeom prst="rect">
            <a:avLst/>
          </a:prstGeom>
        </p:spPr>
      </p:pic>
    </p:spTree>
    <p:extLst>
      <p:ext uri="{BB962C8B-B14F-4D97-AF65-F5344CB8AC3E}">
        <p14:creationId xmlns:p14="http://schemas.microsoft.com/office/powerpoint/2010/main" val="487939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DF5BCFF-9C0F-2D51-3FB2-0EC6053DFBE6}"/>
              </a:ext>
            </a:extLst>
          </p:cNvPr>
          <p:cNvSpPr txBox="1">
            <a:spLocks/>
          </p:cNvSpPr>
          <p:nvPr/>
        </p:nvSpPr>
        <p:spPr>
          <a:xfrm>
            <a:off x="1078356" y="11017"/>
            <a:ext cx="7509562" cy="16136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i="1" kern="1200">
                <a:solidFill>
                  <a:schemeClr val="tx1"/>
                </a:solidFill>
                <a:latin typeface="+mj-lt"/>
                <a:ea typeface="+mj-ea"/>
                <a:cs typeface="+mj-cs"/>
              </a:defRPr>
            </a:lvl1pPr>
          </a:lstStyle>
          <a:p>
            <a:pPr algn="r">
              <a:spcBef>
                <a:spcPts val="0"/>
              </a:spcBef>
            </a:pPr>
            <a:r>
              <a:rPr lang="en-US" sz="2700" b="1" i="0" dirty="0">
                <a:latin typeface="+mn-lt"/>
              </a:rPr>
              <a:t>Study 5: </a:t>
            </a:r>
            <a:r>
              <a:rPr lang="en-US" sz="2700" b="1" i="0" dirty="0">
                <a:solidFill>
                  <a:schemeClr val="accent1">
                    <a:lumMod val="60000"/>
                    <a:lumOff val="40000"/>
                  </a:schemeClr>
                </a:solidFill>
                <a:latin typeface="+mn-lt"/>
              </a:rPr>
              <a:t>“Everyone Reached </a:t>
            </a:r>
            <a:br>
              <a:rPr lang="en-US" sz="2700" b="1" i="0" dirty="0">
                <a:solidFill>
                  <a:schemeClr val="accent1">
                    <a:lumMod val="60000"/>
                    <a:lumOff val="40000"/>
                  </a:schemeClr>
                </a:solidFill>
                <a:latin typeface="+mn-lt"/>
              </a:rPr>
            </a:br>
            <a:r>
              <a:rPr lang="en-US" sz="2700" b="1" i="0" dirty="0">
                <a:solidFill>
                  <a:schemeClr val="accent1">
                    <a:lumMod val="60000"/>
                    <a:lumOff val="40000"/>
                  </a:schemeClr>
                </a:solidFill>
                <a:latin typeface="+mn-lt"/>
              </a:rPr>
              <a:t>Land Safely.”</a:t>
            </a:r>
          </a:p>
          <a:p>
            <a:pPr algn="r">
              <a:spcBef>
                <a:spcPts val="0"/>
              </a:spcBef>
            </a:pPr>
            <a:r>
              <a:rPr lang="en-US" sz="2000" b="1" i="0" dirty="0">
                <a:latin typeface="+mn-lt"/>
              </a:rPr>
              <a:t>Paul and Julius on the Road to Rome  </a:t>
            </a:r>
          </a:p>
        </p:txBody>
      </p:sp>
      <p:sp>
        <p:nvSpPr>
          <p:cNvPr id="6" name="TextBox 5">
            <a:extLst>
              <a:ext uri="{FF2B5EF4-FFF2-40B4-BE49-F238E27FC236}">
                <a16:creationId xmlns:a16="http://schemas.microsoft.com/office/drawing/2014/main" id="{10713002-A9E1-694C-F95F-F8DBA9E6F5A5}"/>
              </a:ext>
            </a:extLst>
          </p:cNvPr>
          <p:cNvSpPr txBox="1"/>
          <p:nvPr/>
        </p:nvSpPr>
        <p:spPr>
          <a:xfrm>
            <a:off x="201706" y="1843849"/>
            <a:ext cx="8740588" cy="3939540"/>
          </a:xfrm>
          <a:prstGeom prst="rect">
            <a:avLst/>
          </a:prstGeom>
          <a:noFill/>
        </p:spPr>
        <p:txBody>
          <a:bodyPr wrap="square">
            <a:spAutoFit/>
          </a:bodyPr>
          <a:lstStyle/>
          <a:p>
            <a:pPr marL="0" marR="0">
              <a:spcBef>
                <a:spcPts val="0"/>
              </a:spcBef>
              <a:spcAft>
                <a:spcPts val="0"/>
              </a:spcAft>
            </a:pPr>
            <a:r>
              <a:rPr lang="en-US" sz="1600" b="1" dirty="0">
                <a:effectLst/>
                <a:latin typeface="Calibri" panose="020F0502020204030204" pitchFamily="34" charset="0"/>
                <a:ea typeface="Calibri" panose="020F0502020204030204" pitchFamily="34" charset="0"/>
                <a:cs typeface="Calibri" panose="020F0502020204030204" pitchFamily="34" charset="0"/>
              </a:rPr>
              <a:t>Opening prayer.</a:t>
            </a:r>
            <a:endParaRPr lang="en-US" sz="1600" b="1" dirty="0">
              <a:latin typeface="Calibri" panose="020F0502020204030204" pitchFamily="34" charset="0"/>
              <a:ea typeface="Calibri" panose="020F0502020204030204" pitchFamily="34" charset="0"/>
              <a:cs typeface="Calibri" panose="020F0502020204030204" pitchFamily="34" charset="0"/>
            </a:endParaRPr>
          </a:p>
          <a:p>
            <a:pPr marL="0" marR="0">
              <a:spcBef>
                <a:spcPts val="60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Read </a:t>
            </a:r>
            <a:r>
              <a:rPr lang="en-US" sz="1600" b="1" dirty="0">
                <a:effectLst/>
                <a:latin typeface="Calibri" panose="020F0502020204030204" pitchFamily="34" charset="0"/>
                <a:ea typeface="Calibri" panose="020F0502020204030204" pitchFamily="34" charset="0"/>
                <a:cs typeface="Calibri" panose="020F0502020204030204" pitchFamily="34" charset="0"/>
              </a:rPr>
              <a:t>Acts 23:12-35. </a:t>
            </a:r>
            <a:r>
              <a:rPr lang="en-US" sz="1600" dirty="0">
                <a:effectLst/>
                <a:latin typeface="Calibri" panose="020F0502020204030204" pitchFamily="34" charset="0"/>
                <a:ea typeface="Calibri" panose="020F0502020204030204" pitchFamily="34" charset="0"/>
                <a:cs typeface="Calibri" panose="020F0502020204030204" pitchFamily="34" charset="0"/>
              </a:rPr>
              <a:t>These verses tell the story of a plot to kill Paul.</a:t>
            </a:r>
          </a:p>
          <a:p>
            <a:pPr marL="342900" marR="0" lvl="0" indent="-342900">
              <a:spcBef>
                <a:spcPts val="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What happens in this passage? What do you think about the actions of the commander? Was it a risk to protect Paul? Was it careerism for him to take credit for uncovering the plot to kill Paul? How can unrighteous motives lead to righteous acts?</a:t>
            </a:r>
          </a:p>
          <a:p>
            <a:pPr marL="342900" marR="0" lvl="0" indent="-342900">
              <a:spcBef>
                <a:spcPts val="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What do you think about using 200 soldiers for a protection detail? What level of risk did Felix, the commander, and the two centurions accept? Have you experienced anything similar?</a:t>
            </a:r>
          </a:p>
          <a:p>
            <a:pPr marL="0" marR="0">
              <a:spcBef>
                <a:spcPts val="60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Read </a:t>
            </a:r>
            <a:r>
              <a:rPr lang="en-US" sz="1600" b="1" dirty="0">
                <a:effectLst/>
                <a:latin typeface="Calibri" panose="020F0502020204030204" pitchFamily="34" charset="0"/>
                <a:ea typeface="Calibri" panose="020F0502020204030204" pitchFamily="34" charset="0"/>
                <a:cs typeface="Calibri" panose="020F0502020204030204" pitchFamily="34" charset="0"/>
              </a:rPr>
              <a:t>Acts 27. </a:t>
            </a:r>
            <a:r>
              <a:rPr lang="en-US" sz="1600" dirty="0">
                <a:effectLst/>
                <a:latin typeface="Calibri" panose="020F0502020204030204" pitchFamily="34" charset="0"/>
                <a:ea typeface="Calibri" panose="020F0502020204030204" pitchFamily="34" charset="0"/>
                <a:cs typeface="Calibri" panose="020F0502020204030204" pitchFamily="34" charset="0"/>
              </a:rPr>
              <a:t>Paul went through two trials in front of Festus and Felix, and  was sent to Rome because of his appeal to Caesar. A centurion, Julius, was ordered to take him to Rome. </a:t>
            </a:r>
          </a:p>
          <a:p>
            <a:pPr marL="342900" marR="0" lvl="0" indent="-342900">
              <a:spcBef>
                <a:spcPts val="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Look at verse 3. What do you think about Julius’ kindness? How did he accept risk by allowing Paul to stay with friends? Was he a weak soldier? Why did he allow that?  </a:t>
            </a:r>
          </a:p>
          <a:p>
            <a:pPr marL="342900" marR="0" lvl="0" indent="-342900">
              <a:spcBef>
                <a:spcPts val="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Focus on verses 23-41. Their journey was difficult, and they </a:t>
            </a:r>
            <a:r>
              <a:rPr lang="en-US" sz="1600" dirty="0" err="1">
                <a:effectLst/>
                <a:latin typeface="Calibri" panose="020F0502020204030204" pitchFamily="34" charset="0"/>
                <a:ea typeface="Calibri" panose="020F0502020204030204" pitchFamily="34" charset="0"/>
                <a:cs typeface="Calibri" panose="020F0502020204030204" pitchFamily="34" charset="0"/>
              </a:rPr>
              <a:t>they</a:t>
            </a:r>
            <a:r>
              <a:rPr lang="en-US" sz="1600" dirty="0">
                <a:effectLst/>
                <a:latin typeface="Calibri" panose="020F0502020204030204" pitchFamily="34" charset="0"/>
                <a:ea typeface="Calibri" panose="020F0502020204030204" pitchFamily="34" charset="0"/>
                <a:cs typeface="Calibri" panose="020F0502020204030204" pitchFamily="34" charset="0"/>
              </a:rPr>
              <a:t> ran aground</a:t>
            </a:r>
            <a:r>
              <a:rPr lang="en-US" sz="1600" dirty="0">
                <a:latin typeface="Calibri" panose="020F0502020204030204" pitchFamily="34" charset="0"/>
                <a:ea typeface="Calibri" panose="020F0502020204030204" pitchFamily="34" charset="0"/>
                <a:cs typeface="Calibri" panose="020F0502020204030204" pitchFamily="34" charset="0"/>
              </a:rPr>
              <a:t> in a storm.</a:t>
            </a:r>
            <a:r>
              <a:rPr lang="en-US" sz="1600" dirty="0">
                <a:effectLst/>
                <a:latin typeface="Calibri" panose="020F0502020204030204" pitchFamily="34" charset="0"/>
                <a:ea typeface="Calibri" panose="020F0502020204030204" pitchFamily="34" charset="0"/>
                <a:cs typeface="Calibri" panose="020F0502020204030204" pitchFamily="34" charset="0"/>
              </a:rPr>
              <a:t> </a:t>
            </a:r>
          </a:p>
          <a:p>
            <a:pPr marL="742950" marR="0" lvl="1" indent="-285750">
              <a:spcBef>
                <a:spcPts val="0"/>
              </a:spcBef>
              <a:spcAft>
                <a:spcPts val="0"/>
              </a:spcAft>
              <a:buFont typeface="Courier New" panose="02070309020205020404" pitchFamily="49" charset="0"/>
              <a:buChar char="o"/>
            </a:pPr>
            <a:r>
              <a:rPr lang="en-US" sz="1600" dirty="0">
                <a:effectLst/>
                <a:latin typeface="Calibri" panose="020F0502020204030204" pitchFamily="34" charset="0"/>
                <a:ea typeface="Calibri" panose="020F0502020204030204" pitchFamily="34" charset="0"/>
                <a:cs typeface="Calibri" panose="020F0502020204030204" pitchFamily="34" charset="0"/>
              </a:rPr>
              <a:t>What is Paul advising Julius to do? Why is Paul doing this? What does Paul know that Julius doesn’t? Why is Julius listening to Paul? </a:t>
            </a:r>
          </a:p>
          <a:p>
            <a:pPr marL="742950" marR="0" lvl="1" indent="-285750">
              <a:spcBef>
                <a:spcPts val="0"/>
              </a:spcBef>
              <a:spcAft>
                <a:spcPts val="0"/>
              </a:spcAft>
              <a:buFont typeface="Courier New" panose="02070309020205020404" pitchFamily="49" charset="0"/>
              <a:buChar char="o"/>
            </a:pPr>
            <a:r>
              <a:rPr lang="en-US" sz="1600" dirty="0">
                <a:effectLst/>
                <a:latin typeface="Calibri" panose="020F0502020204030204" pitchFamily="34" charset="0"/>
                <a:ea typeface="Calibri" panose="020F0502020204030204" pitchFamily="34" charset="0"/>
                <a:cs typeface="Calibri" panose="020F0502020204030204" pitchFamily="34" charset="0"/>
              </a:rPr>
              <a:t>How are they dealing with risk and mission accomplishment?</a:t>
            </a:r>
          </a:p>
        </p:txBody>
      </p:sp>
      <p:pic>
        <p:nvPicPr>
          <p:cNvPr id="2" name="Picture 1">
            <a:extLst>
              <a:ext uri="{FF2B5EF4-FFF2-40B4-BE49-F238E27FC236}">
                <a16:creationId xmlns:a16="http://schemas.microsoft.com/office/drawing/2014/main" id="{A0D3B3BD-BFFA-7EDD-3A3B-FE2D0AC047F6}"/>
              </a:ext>
            </a:extLst>
          </p:cNvPr>
          <p:cNvPicPr>
            <a:picLocks noChangeAspect="1"/>
          </p:cNvPicPr>
          <p:nvPr/>
        </p:nvPicPr>
        <p:blipFill>
          <a:blip r:embed="rId2"/>
          <a:stretch>
            <a:fillRect/>
          </a:stretch>
        </p:blipFill>
        <p:spPr>
          <a:xfrm>
            <a:off x="141893" y="6002574"/>
            <a:ext cx="1163521" cy="715854"/>
          </a:xfrm>
          <a:prstGeom prst="rect">
            <a:avLst/>
          </a:prstGeom>
        </p:spPr>
      </p:pic>
    </p:spTree>
    <p:extLst>
      <p:ext uri="{BB962C8B-B14F-4D97-AF65-F5344CB8AC3E}">
        <p14:creationId xmlns:p14="http://schemas.microsoft.com/office/powerpoint/2010/main" val="1037062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6F7E182-7FA2-A406-A384-668CA4051D55}"/>
              </a:ext>
            </a:extLst>
          </p:cNvPr>
          <p:cNvSpPr txBox="1"/>
          <p:nvPr/>
        </p:nvSpPr>
        <p:spPr>
          <a:xfrm>
            <a:off x="141893" y="2005090"/>
            <a:ext cx="9002107" cy="4278094"/>
          </a:xfrm>
          <a:prstGeom prst="rect">
            <a:avLst/>
          </a:prstGeom>
          <a:noFill/>
        </p:spPr>
        <p:txBody>
          <a:bodyPr wrap="square">
            <a:spAutoFit/>
          </a:bodyPr>
          <a:lstStyle/>
          <a:p>
            <a:pPr marR="0" lvl="0">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Read </a:t>
            </a:r>
            <a:r>
              <a:rPr lang="en-US" sz="1600" b="1" dirty="0">
                <a:latin typeface="Calibri" panose="020F0502020204030204" pitchFamily="34" charset="0"/>
                <a:ea typeface="Calibri" panose="020F0502020204030204" pitchFamily="34" charset="0"/>
                <a:cs typeface="Calibri" panose="020F0502020204030204" pitchFamily="34" charset="0"/>
              </a:rPr>
              <a:t>Acts:27:</a:t>
            </a:r>
            <a:r>
              <a:rPr lang="en-US" sz="1600" b="1" dirty="0">
                <a:effectLst/>
                <a:latin typeface="Calibri" panose="020F0502020204030204" pitchFamily="34" charset="0"/>
                <a:ea typeface="Calibri" panose="020F0502020204030204" pitchFamily="34" charset="0"/>
                <a:cs typeface="Calibri" panose="020F0502020204030204" pitchFamily="34" charset="0"/>
              </a:rPr>
              <a:t>42-44 </a:t>
            </a:r>
            <a:r>
              <a:rPr lang="en-US" sz="1600" dirty="0">
                <a:effectLst/>
                <a:latin typeface="Calibri" panose="020F0502020204030204" pitchFamily="34" charset="0"/>
                <a:ea typeface="Calibri" panose="020F0502020204030204" pitchFamily="34" charset="0"/>
                <a:cs typeface="Calibri" panose="020F0502020204030204" pitchFamily="34" charset="0"/>
              </a:rPr>
              <a:t>again. </a:t>
            </a:r>
          </a:p>
          <a:p>
            <a:pPr marL="742950" marR="0" lvl="1" indent="-285750">
              <a:spcBef>
                <a:spcPts val="0"/>
              </a:spcBef>
              <a:spcAft>
                <a:spcPts val="0"/>
              </a:spcAft>
              <a:buFont typeface="Courier New" panose="02070309020205020404" pitchFamily="49" charset="0"/>
              <a:buChar char="o"/>
            </a:pPr>
            <a:r>
              <a:rPr lang="en-US" sz="1600" dirty="0">
                <a:effectLst/>
                <a:latin typeface="Calibri" panose="020F0502020204030204" pitchFamily="34" charset="0"/>
                <a:ea typeface="Calibri" panose="020F0502020204030204" pitchFamily="34" charset="0"/>
                <a:cs typeface="Calibri" panose="020F0502020204030204" pitchFamily="34" charset="0"/>
              </a:rPr>
              <a:t>What did the soldiers want to do to the prisoners? Why did they want to do it?</a:t>
            </a:r>
          </a:p>
          <a:p>
            <a:pPr marL="742950" marR="0" lvl="1" indent="-285750">
              <a:spcBef>
                <a:spcPts val="0"/>
              </a:spcBef>
              <a:spcAft>
                <a:spcPts val="0"/>
              </a:spcAft>
              <a:buFont typeface="Courier New" panose="02070309020205020404" pitchFamily="49" charset="0"/>
              <a:buChar char="o"/>
            </a:pPr>
            <a:r>
              <a:rPr lang="en-US" sz="1600" dirty="0">
                <a:effectLst/>
                <a:latin typeface="Calibri" panose="020F0502020204030204" pitchFamily="34" charset="0"/>
                <a:ea typeface="Calibri" panose="020F0502020204030204" pitchFamily="34" charset="0"/>
                <a:cs typeface="Calibri" panose="020F0502020204030204" pitchFamily="34" charset="0"/>
              </a:rPr>
              <a:t>What did Julius (the commander) do? Why do you think he did this? Was he was acting like the centurion at the cross, Cornelius, and the centurion in Luke 7? How? How do you think he acted in accordance with John’s instructions to soldiers in Luke 3? Did he complete his mission? What did God accomplish through Julius’ actions?</a:t>
            </a:r>
          </a:p>
          <a:p>
            <a:pPr marL="0" marR="0">
              <a:spcBef>
                <a:spcPts val="0"/>
              </a:spcBef>
              <a:spcAft>
                <a:spcPts val="0"/>
              </a:spcAft>
            </a:pPr>
            <a:r>
              <a:rPr lang="en-US" sz="1600" b="1" dirty="0">
                <a:effectLst/>
                <a:latin typeface="Calibri" panose="020F0502020204030204" pitchFamily="34" charset="0"/>
                <a:ea typeface="Calibri" panose="020F0502020204030204" pitchFamily="34" charset="0"/>
                <a:cs typeface="Calibri" panose="020F0502020204030204" pitchFamily="34" charset="0"/>
              </a:rPr>
              <a:t> </a:t>
            </a:r>
          </a:p>
          <a:p>
            <a:pPr marL="0" marR="0">
              <a:spcBef>
                <a:spcPts val="0"/>
              </a:spcBef>
              <a:spcAft>
                <a:spcPts val="0"/>
              </a:spcAft>
            </a:pPr>
            <a:r>
              <a:rPr lang="en-US" sz="1600" b="1" dirty="0">
                <a:effectLst/>
                <a:latin typeface="Calibri" panose="020F0502020204030204" pitchFamily="34" charset="0"/>
                <a:ea typeface="Calibri" panose="020F0502020204030204" pitchFamily="34" charset="0"/>
                <a:cs typeface="Calibri" panose="020F0502020204030204" pitchFamily="34" charset="0"/>
              </a:rPr>
              <a:t>Final questions:</a:t>
            </a:r>
          </a:p>
          <a:p>
            <a:pPr marL="342900" marR="0" lvl="0" indent="-342900">
              <a:spcBef>
                <a:spcPts val="0"/>
              </a:spcBef>
              <a:spcAft>
                <a:spcPts val="0"/>
              </a:spcAft>
              <a:buFont typeface="Symbol" pitchFamily="2" charset="2"/>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What do you think of Julius as a soldier? Was he similar to or different from the centurions described in Acts 23?  How did he display the virtues described by Aristotle (prudence [self-discipline], justice, fortitude (courage), and temperance (moderation in action)? How did he display actions which are associated with the fruits of the Holy Spirit (Galatians 5:22-23)? How will you use Julius’ example in your military service?</a:t>
            </a:r>
          </a:p>
          <a:p>
            <a:pPr marR="0" lvl="0">
              <a:spcBef>
                <a:spcPts val="0"/>
              </a:spcBef>
              <a:spcAft>
                <a:spcPts val="0"/>
              </a:spcAft>
            </a:pPr>
            <a:endParaRPr lang="en-US" sz="1600" dirty="0">
              <a:latin typeface="Calibri" panose="020F0502020204030204" pitchFamily="34" charset="0"/>
              <a:ea typeface="Calibri" panose="020F0502020204030204" pitchFamily="34" charset="0"/>
              <a:cs typeface="Calibri" panose="020F0502020204030204" pitchFamily="34" charset="0"/>
            </a:endParaRPr>
          </a:p>
          <a:p>
            <a:r>
              <a:rPr lang="en-US" sz="1600" b="1" dirty="0">
                <a:effectLst/>
                <a:latin typeface="Calibri" panose="020F0502020204030204" pitchFamily="34" charset="0"/>
                <a:ea typeface="Calibri" panose="020F0502020204030204" pitchFamily="34" charset="0"/>
                <a:cs typeface="Calibri" panose="020F0502020204030204" pitchFamily="34" charset="0"/>
              </a:rPr>
              <a:t>Closing prayer  </a:t>
            </a:r>
            <a:r>
              <a:rPr lang="en-US" sz="1600" dirty="0">
                <a:effectLst/>
                <a:latin typeface="Calibri" panose="020F0502020204030204" pitchFamily="34" charset="0"/>
                <a:ea typeface="Calibri" panose="020F0502020204030204" pitchFamily="34" charset="0"/>
                <a:cs typeface="Calibri" panose="020F0502020204030204" pitchFamily="34" charset="0"/>
              </a:rPr>
              <a:t>-- pray together Psalm 144. Do you think this could be the prayer of Julius, Paul, Stephen, Philemon, and Onesimus? How can it be your prayer?</a:t>
            </a:r>
          </a:p>
          <a:p>
            <a:pPr marR="0" lvl="0">
              <a:spcBef>
                <a:spcPts val="0"/>
              </a:spcBef>
              <a:spcAft>
                <a:spcPts val="0"/>
              </a:spcAft>
            </a:pPr>
            <a:endParaRPr lang="en-US" sz="16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7" name="Title 1">
            <a:extLst>
              <a:ext uri="{FF2B5EF4-FFF2-40B4-BE49-F238E27FC236}">
                <a16:creationId xmlns:a16="http://schemas.microsoft.com/office/drawing/2014/main" id="{B7CEC25A-1C57-1531-AC61-BC170C4FA4D2}"/>
              </a:ext>
            </a:extLst>
          </p:cNvPr>
          <p:cNvSpPr txBox="1">
            <a:spLocks/>
          </p:cNvSpPr>
          <p:nvPr/>
        </p:nvSpPr>
        <p:spPr>
          <a:xfrm>
            <a:off x="1142189" y="209320"/>
            <a:ext cx="7509562" cy="16136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i="1" kern="1200">
                <a:solidFill>
                  <a:schemeClr val="tx1"/>
                </a:solidFill>
                <a:latin typeface="+mj-lt"/>
                <a:ea typeface="+mj-ea"/>
                <a:cs typeface="+mj-cs"/>
              </a:defRPr>
            </a:lvl1pPr>
          </a:lstStyle>
          <a:p>
            <a:pPr algn="r">
              <a:spcBef>
                <a:spcPts val="0"/>
              </a:spcBef>
            </a:pPr>
            <a:r>
              <a:rPr lang="en-US" sz="2700" b="1" i="0" dirty="0">
                <a:latin typeface="+mn-lt"/>
              </a:rPr>
              <a:t>Study 5</a:t>
            </a:r>
            <a:r>
              <a:rPr lang="en-US" sz="2700" b="1" i="0" dirty="0">
                <a:solidFill>
                  <a:schemeClr val="accent1">
                    <a:lumMod val="60000"/>
                    <a:lumOff val="40000"/>
                  </a:schemeClr>
                </a:solidFill>
                <a:latin typeface="+mn-lt"/>
              </a:rPr>
              <a:t>:“Everyone Reached</a:t>
            </a:r>
            <a:br>
              <a:rPr lang="en-US" sz="2700" b="1" i="0" dirty="0">
                <a:solidFill>
                  <a:schemeClr val="accent1">
                    <a:lumMod val="60000"/>
                    <a:lumOff val="40000"/>
                  </a:schemeClr>
                </a:solidFill>
                <a:latin typeface="+mn-lt"/>
              </a:rPr>
            </a:br>
            <a:r>
              <a:rPr lang="en-US" sz="2700" b="1" i="0" dirty="0">
                <a:solidFill>
                  <a:schemeClr val="accent1">
                    <a:lumMod val="60000"/>
                    <a:lumOff val="40000"/>
                  </a:schemeClr>
                </a:solidFill>
                <a:latin typeface="+mn-lt"/>
              </a:rPr>
              <a:t> Land Safely.”</a:t>
            </a:r>
          </a:p>
          <a:p>
            <a:pPr algn="r">
              <a:spcBef>
                <a:spcPts val="0"/>
              </a:spcBef>
            </a:pPr>
            <a:r>
              <a:rPr lang="en-US" sz="2000" b="1" i="0" dirty="0">
                <a:latin typeface="+mn-lt"/>
              </a:rPr>
              <a:t>Paul and Julius on the Road to Rome</a:t>
            </a:r>
          </a:p>
        </p:txBody>
      </p:sp>
      <p:pic>
        <p:nvPicPr>
          <p:cNvPr id="2" name="Picture 1">
            <a:extLst>
              <a:ext uri="{FF2B5EF4-FFF2-40B4-BE49-F238E27FC236}">
                <a16:creationId xmlns:a16="http://schemas.microsoft.com/office/drawing/2014/main" id="{2A70E3FD-844A-F9AE-5AB4-6AB41D385098}"/>
              </a:ext>
            </a:extLst>
          </p:cNvPr>
          <p:cNvPicPr>
            <a:picLocks noChangeAspect="1"/>
          </p:cNvPicPr>
          <p:nvPr/>
        </p:nvPicPr>
        <p:blipFill>
          <a:blip r:embed="rId2"/>
          <a:stretch>
            <a:fillRect/>
          </a:stretch>
        </p:blipFill>
        <p:spPr>
          <a:xfrm>
            <a:off x="141893" y="6002574"/>
            <a:ext cx="1163521" cy="715854"/>
          </a:xfrm>
          <a:prstGeom prst="rect">
            <a:avLst/>
          </a:prstGeom>
        </p:spPr>
      </p:pic>
    </p:spTree>
    <p:extLst>
      <p:ext uri="{BB962C8B-B14F-4D97-AF65-F5344CB8AC3E}">
        <p14:creationId xmlns:p14="http://schemas.microsoft.com/office/powerpoint/2010/main" val="3814710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F1D0130-5786-6799-7D41-49FB1A1078E3}"/>
              </a:ext>
            </a:extLst>
          </p:cNvPr>
          <p:cNvSpPr>
            <a:spLocks noGrp="1"/>
          </p:cNvSpPr>
          <p:nvPr>
            <p:ph type="title"/>
          </p:nvPr>
        </p:nvSpPr>
        <p:spPr>
          <a:xfrm>
            <a:off x="3356957" y="606064"/>
            <a:ext cx="5051937" cy="640554"/>
          </a:xfrm>
        </p:spPr>
        <p:txBody>
          <a:bodyPr>
            <a:normAutofit/>
          </a:bodyPr>
          <a:lstStyle/>
          <a:p>
            <a:pPr algn="ctr">
              <a:spcAft>
                <a:spcPts val="600"/>
              </a:spcAft>
            </a:pPr>
            <a:r>
              <a:rPr lang="en-US" sz="2700" b="1" i="0" dirty="0">
                <a:latin typeface="+mn-lt"/>
              </a:rPr>
              <a:t>Study 5: Additional Texts</a:t>
            </a:r>
            <a:endParaRPr lang="en-US" b="1" i="0" dirty="0">
              <a:latin typeface="+mn-lt"/>
            </a:endParaRPr>
          </a:p>
        </p:txBody>
      </p:sp>
      <p:sp>
        <p:nvSpPr>
          <p:cNvPr id="7" name="TextBox 6">
            <a:extLst>
              <a:ext uri="{FF2B5EF4-FFF2-40B4-BE49-F238E27FC236}">
                <a16:creationId xmlns:a16="http://schemas.microsoft.com/office/drawing/2014/main" id="{597ED296-45E1-C0B9-E6DD-252A474E0AEB}"/>
              </a:ext>
            </a:extLst>
          </p:cNvPr>
          <p:cNvSpPr txBox="1"/>
          <p:nvPr/>
        </p:nvSpPr>
        <p:spPr>
          <a:xfrm>
            <a:off x="208657" y="2169874"/>
            <a:ext cx="8726685" cy="2800767"/>
          </a:xfrm>
          <a:prstGeom prst="rect">
            <a:avLst/>
          </a:prstGeom>
          <a:noFill/>
        </p:spPr>
        <p:txBody>
          <a:bodyPr wrap="square">
            <a:spAutoFit/>
          </a:bodyPr>
          <a:lstStyle/>
          <a:p>
            <a:pPr marR="0" lvl="0" rtl="0">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Read </a:t>
            </a:r>
            <a:r>
              <a:rPr lang="en-US" sz="1600" b="1" dirty="0">
                <a:effectLst/>
                <a:latin typeface="Calibri" panose="020F0502020204030204" pitchFamily="34" charset="0"/>
                <a:ea typeface="Calibri" panose="020F0502020204030204" pitchFamily="34" charset="0"/>
                <a:cs typeface="Calibri" panose="020F0502020204030204" pitchFamily="34" charset="0"/>
              </a:rPr>
              <a:t>Acts 7 and Acts 8:1 </a:t>
            </a:r>
            <a:r>
              <a:rPr lang="en-US" sz="1600" b="1" dirty="0">
                <a:latin typeface="Calibri" panose="020F0502020204030204" pitchFamily="34" charset="0"/>
                <a:ea typeface="Calibri" panose="020F0502020204030204" pitchFamily="34" charset="0"/>
                <a:cs typeface="Calibri" panose="020F0502020204030204" pitchFamily="34" charset="0"/>
              </a:rPr>
              <a:t>- </a:t>
            </a:r>
            <a:r>
              <a:rPr lang="en-US" sz="1600" dirty="0">
                <a:effectLst/>
                <a:latin typeface="Calibri" panose="020F0502020204030204" pitchFamily="34" charset="0"/>
                <a:ea typeface="Calibri" panose="020F0502020204030204" pitchFamily="34" charset="0"/>
                <a:cs typeface="Calibri" panose="020F0502020204030204" pitchFamily="34" charset="0"/>
              </a:rPr>
              <a:t>What happened to Stephen? Why did Paul approve? Read Galatian 1:11-14 – later in his  life, Paul reflects about what he did. What did he learn? Did the Roman leaders (Acts 23-26) and Julius act with more mercy than Paul? Why? </a:t>
            </a:r>
          </a:p>
          <a:p>
            <a:pPr marL="914400" marR="0">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 </a:t>
            </a:r>
          </a:p>
          <a:p>
            <a:pPr marR="0" lvl="0">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Read </a:t>
            </a:r>
            <a:r>
              <a:rPr lang="en-US" sz="1600" b="1" dirty="0">
                <a:effectLst/>
                <a:latin typeface="Calibri" panose="020F0502020204030204" pitchFamily="34" charset="0"/>
                <a:ea typeface="Calibri" panose="020F0502020204030204" pitchFamily="34" charset="0"/>
                <a:cs typeface="Calibri" panose="020F0502020204030204" pitchFamily="34" charset="0"/>
              </a:rPr>
              <a:t>Philemon</a:t>
            </a:r>
            <a:r>
              <a:rPr lang="en-US" sz="1600" dirty="0">
                <a:effectLst/>
                <a:latin typeface="Calibri" panose="020F0502020204030204" pitchFamily="34" charset="0"/>
                <a:ea typeface="Calibri" panose="020F0502020204030204" pitchFamily="34" charset="0"/>
                <a:cs typeface="Calibri" panose="020F0502020204030204" pitchFamily="34" charset="0"/>
              </a:rPr>
              <a:t>. Why is Paul sending Onesimus back to Philemon? What risks are Philemon, Onesimus, and Paul taking? What are they accomplishing? How is this similar or different from the risks that Peter and Cornelius took in Acts 15? (Note: The first recorded bishop of the church in Ephesus is Onesimus. What do you think happened?)</a:t>
            </a:r>
          </a:p>
          <a:p>
            <a:pPr marR="0" lvl="0">
              <a:spcBef>
                <a:spcPts val="0"/>
              </a:spcBef>
              <a:spcAft>
                <a:spcPts val="0"/>
              </a:spcAft>
            </a:pP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R="0" lvl="0">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Read </a:t>
            </a:r>
            <a:r>
              <a:rPr lang="en-US" sz="1600" b="1" dirty="0">
                <a:effectLst/>
                <a:latin typeface="Calibri" panose="020F0502020204030204" pitchFamily="34" charset="0"/>
                <a:ea typeface="Calibri" panose="020F0502020204030204" pitchFamily="34" charset="0"/>
                <a:cs typeface="Calibri" panose="020F0502020204030204" pitchFamily="34" charset="0"/>
              </a:rPr>
              <a:t>Ephesians 6:10-18</a:t>
            </a:r>
            <a:r>
              <a:rPr lang="en-US" sz="1600" dirty="0">
                <a:effectLst/>
                <a:latin typeface="Calibri" panose="020F0502020204030204" pitchFamily="34" charset="0"/>
                <a:ea typeface="Calibri" panose="020F0502020204030204" pitchFamily="34" charset="0"/>
                <a:cs typeface="Calibri" panose="020F0502020204030204" pitchFamily="34" charset="0"/>
              </a:rPr>
              <a:t>. How do these verses apply to Julius, Paul, Stephen, Philemon, and Onesimus? How do they apply to Christians at risk? How do they apply in your service?</a:t>
            </a:r>
          </a:p>
        </p:txBody>
      </p:sp>
      <p:pic>
        <p:nvPicPr>
          <p:cNvPr id="2" name="Picture 1">
            <a:extLst>
              <a:ext uri="{FF2B5EF4-FFF2-40B4-BE49-F238E27FC236}">
                <a16:creationId xmlns:a16="http://schemas.microsoft.com/office/drawing/2014/main" id="{528C2989-494E-33D5-8C4C-C5802794E1E0}"/>
              </a:ext>
            </a:extLst>
          </p:cNvPr>
          <p:cNvPicPr>
            <a:picLocks noChangeAspect="1"/>
          </p:cNvPicPr>
          <p:nvPr/>
        </p:nvPicPr>
        <p:blipFill>
          <a:blip r:embed="rId2"/>
          <a:stretch>
            <a:fillRect/>
          </a:stretch>
        </p:blipFill>
        <p:spPr>
          <a:xfrm>
            <a:off x="141893" y="6002574"/>
            <a:ext cx="1163521" cy="715854"/>
          </a:xfrm>
          <a:prstGeom prst="rect">
            <a:avLst/>
          </a:prstGeom>
        </p:spPr>
      </p:pic>
    </p:spTree>
    <p:extLst>
      <p:ext uri="{BB962C8B-B14F-4D97-AF65-F5344CB8AC3E}">
        <p14:creationId xmlns:p14="http://schemas.microsoft.com/office/powerpoint/2010/main" val="3756144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D293D-5C1A-6243-D34F-EA21E92E211F}"/>
              </a:ext>
            </a:extLst>
          </p:cNvPr>
          <p:cNvSpPr>
            <a:spLocks noGrp="1"/>
          </p:cNvSpPr>
          <p:nvPr>
            <p:ph type="title"/>
          </p:nvPr>
        </p:nvSpPr>
        <p:spPr>
          <a:xfrm>
            <a:off x="4572000" y="308473"/>
            <a:ext cx="4282751" cy="1071343"/>
          </a:xfrm>
        </p:spPr>
        <p:txBody>
          <a:bodyPr>
            <a:noAutofit/>
          </a:bodyPr>
          <a:lstStyle/>
          <a:p>
            <a:pPr algn="r"/>
            <a:r>
              <a:rPr lang="en-US" sz="3200" b="1" i="0" dirty="0">
                <a:latin typeface="+mn-lt"/>
              </a:rPr>
              <a:t>A Brief Introduction</a:t>
            </a:r>
            <a:br>
              <a:rPr lang="en-US" sz="3200" b="1" i="0" dirty="0">
                <a:latin typeface="+mn-lt"/>
              </a:rPr>
            </a:br>
            <a:r>
              <a:rPr lang="en-US" sz="3200" b="1" i="0" dirty="0">
                <a:latin typeface="+mn-lt"/>
              </a:rPr>
              <a:t> to Virtue Ethics</a:t>
            </a:r>
          </a:p>
        </p:txBody>
      </p:sp>
      <p:sp>
        <p:nvSpPr>
          <p:cNvPr id="3" name="Content Placeholder 2">
            <a:extLst>
              <a:ext uri="{FF2B5EF4-FFF2-40B4-BE49-F238E27FC236}">
                <a16:creationId xmlns:a16="http://schemas.microsoft.com/office/drawing/2014/main" id="{CA6D7C66-16A5-B8DC-42FD-50114E160A68}"/>
              </a:ext>
            </a:extLst>
          </p:cNvPr>
          <p:cNvSpPr>
            <a:spLocks noGrp="1"/>
          </p:cNvSpPr>
          <p:nvPr>
            <p:ph idx="1"/>
          </p:nvPr>
        </p:nvSpPr>
        <p:spPr>
          <a:xfrm>
            <a:off x="947450" y="1933643"/>
            <a:ext cx="8813493" cy="5588230"/>
          </a:xfrm>
        </p:spPr>
        <p:txBody>
          <a:bodyPr>
            <a:noAutofit/>
          </a:bodyPr>
          <a:lstStyle/>
          <a:p>
            <a:r>
              <a:rPr lang="en-US" sz="1800" dirty="0">
                <a:latin typeface="Calibri" panose="020F0502020204030204" pitchFamily="34" charset="0"/>
                <a:cs typeface="Calibri" panose="020F0502020204030204" pitchFamily="34" charset="0"/>
              </a:rPr>
              <a:t>Virtues are values, but they are not things –</a:t>
            </a:r>
            <a:br>
              <a:rPr lang="en-US" sz="1800" dirty="0">
                <a:latin typeface="Calibri" panose="020F0502020204030204" pitchFamily="34" charset="0"/>
                <a:cs typeface="Calibri" panose="020F0502020204030204" pitchFamily="34" charset="0"/>
              </a:rPr>
            </a:br>
            <a:r>
              <a:rPr lang="en-US" sz="1800" dirty="0">
                <a:latin typeface="Calibri" panose="020F0502020204030204" pitchFamily="34" charset="0"/>
                <a:cs typeface="Calibri" panose="020F0502020204030204" pitchFamily="34" charset="0"/>
              </a:rPr>
              <a:t> they are deliberate actions!</a:t>
            </a:r>
          </a:p>
          <a:p>
            <a:r>
              <a:rPr lang="en-US" sz="1800" b="1" dirty="0">
                <a:latin typeface="Calibri" panose="020F0502020204030204" pitchFamily="34" charset="0"/>
                <a:cs typeface="Calibri" panose="020F0502020204030204" pitchFamily="34" charset="0"/>
              </a:rPr>
              <a:t>Virtues</a:t>
            </a:r>
            <a:r>
              <a:rPr lang="en-US" sz="1800" dirty="0">
                <a:latin typeface="Calibri" panose="020F0502020204030204" pitchFamily="34" charset="0"/>
                <a:cs typeface="Calibri" panose="020F0502020204030204" pitchFamily="34" charset="0"/>
              </a:rPr>
              <a:t> are:</a:t>
            </a:r>
          </a:p>
          <a:p>
            <a:pPr lvl="1"/>
            <a:r>
              <a:rPr lang="en-US" sz="1800" dirty="0">
                <a:latin typeface="Calibri" panose="020F0502020204030204" pitchFamily="34" charset="0"/>
                <a:cs typeface="Calibri" panose="020F0502020204030204" pitchFamily="34" charset="0"/>
              </a:rPr>
              <a:t>defined by how we think, what we believe, and what we do</a:t>
            </a:r>
          </a:p>
          <a:p>
            <a:pPr lvl="1"/>
            <a:r>
              <a:rPr lang="en-US" sz="1800" dirty="0">
                <a:latin typeface="Calibri" panose="020F0502020204030204" pitchFamily="34" charset="0"/>
                <a:cs typeface="Calibri" panose="020F0502020204030204" pitchFamily="34" charset="0"/>
              </a:rPr>
              <a:t>developed by pursuing excellence in life and avoiding what is shameful</a:t>
            </a:r>
          </a:p>
          <a:p>
            <a:pPr lvl="1"/>
            <a:r>
              <a:rPr lang="en-US" sz="1800" dirty="0">
                <a:latin typeface="Calibri" panose="020F0502020204030204" pitchFamily="34" charset="0"/>
                <a:cs typeface="Calibri" panose="020F0502020204030204" pitchFamily="34" charset="0"/>
              </a:rPr>
              <a:t>corrupted by pursuing deficient or excessive courses of action.</a:t>
            </a:r>
          </a:p>
          <a:p>
            <a:r>
              <a:rPr lang="en-US" sz="1800" dirty="0">
                <a:latin typeface="Calibri" panose="020F0502020204030204" pitchFamily="34" charset="0"/>
                <a:cs typeface="Calibri" panose="020F0502020204030204" pitchFamily="34" charset="0"/>
              </a:rPr>
              <a:t>Military ethics is commonly taught through </a:t>
            </a:r>
            <a:r>
              <a:rPr lang="en-US" sz="1800" b="1" dirty="0">
                <a:latin typeface="Calibri" panose="020F0502020204030204" pitchFamily="34" charset="0"/>
                <a:cs typeface="Calibri" panose="020F0502020204030204" pitchFamily="34" charset="0"/>
              </a:rPr>
              <a:t>virtue ethics </a:t>
            </a:r>
            <a:r>
              <a:rPr lang="en-US" sz="1800" dirty="0">
                <a:latin typeface="Calibri" panose="020F0502020204030204" pitchFamily="34" charset="0"/>
                <a:cs typeface="Calibri" panose="020F0502020204030204" pitchFamily="34" charset="0"/>
              </a:rPr>
              <a:t>– the imitation</a:t>
            </a:r>
            <a:br>
              <a:rPr lang="en-US" sz="1800" dirty="0">
                <a:latin typeface="Calibri" panose="020F0502020204030204" pitchFamily="34" charset="0"/>
                <a:cs typeface="Calibri" panose="020F0502020204030204" pitchFamily="34" charset="0"/>
              </a:rPr>
            </a:br>
            <a:r>
              <a:rPr lang="en-US" sz="1800" dirty="0">
                <a:latin typeface="Calibri" panose="020F0502020204030204" pitchFamily="34" charset="0"/>
                <a:cs typeface="Calibri" panose="020F0502020204030204" pitchFamily="34" charset="0"/>
              </a:rPr>
              <a:t> of desirable character traits displayed by others (exemplars). </a:t>
            </a:r>
          </a:p>
        </p:txBody>
      </p:sp>
      <p:pic>
        <p:nvPicPr>
          <p:cNvPr id="5" name="Picture 4">
            <a:extLst>
              <a:ext uri="{FF2B5EF4-FFF2-40B4-BE49-F238E27FC236}">
                <a16:creationId xmlns:a16="http://schemas.microsoft.com/office/drawing/2014/main" id="{19E179BE-26F6-75C9-EA5B-A43130D060CF}"/>
              </a:ext>
            </a:extLst>
          </p:cNvPr>
          <p:cNvPicPr>
            <a:picLocks noChangeAspect="1"/>
          </p:cNvPicPr>
          <p:nvPr/>
        </p:nvPicPr>
        <p:blipFill>
          <a:blip r:embed="rId2"/>
          <a:stretch>
            <a:fillRect/>
          </a:stretch>
        </p:blipFill>
        <p:spPr>
          <a:xfrm>
            <a:off x="141893" y="6002574"/>
            <a:ext cx="1163521" cy="715854"/>
          </a:xfrm>
          <a:prstGeom prst="rect">
            <a:avLst/>
          </a:prstGeom>
        </p:spPr>
      </p:pic>
    </p:spTree>
    <p:extLst>
      <p:ext uri="{BB962C8B-B14F-4D97-AF65-F5344CB8AC3E}">
        <p14:creationId xmlns:p14="http://schemas.microsoft.com/office/powerpoint/2010/main" val="5694405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35857-6FFE-72E1-ED8E-E373659BCE61}"/>
              </a:ext>
            </a:extLst>
          </p:cNvPr>
          <p:cNvSpPr>
            <a:spLocks noGrp="1"/>
          </p:cNvSpPr>
          <p:nvPr>
            <p:ph type="title"/>
          </p:nvPr>
        </p:nvSpPr>
        <p:spPr>
          <a:xfrm>
            <a:off x="4572000" y="169425"/>
            <a:ext cx="4709332" cy="801494"/>
          </a:xfrm>
        </p:spPr>
        <p:txBody>
          <a:bodyPr/>
          <a:lstStyle/>
          <a:p>
            <a:pPr algn="ctr"/>
            <a:r>
              <a:rPr lang="en-US" b="1" i="0" dirty="0">
                <a:latin typeface="+mn-lt"/>
              </a:rPr>
              <a:t>Conclusion</a:t>
            </a:r>
          </a:p>
        </p:txBody>
      </p:sp>
      <p:sp>
        <p:nvSpPr>
          <p:cNvPr id="6" name="TextBox 5">
            <a:extLst>
              <a:ext uri="{FF2B5EF4-FFF2-40B4-BE49-F238E27FC236}">
                <a16:creationId xmlns:a16="http://schemas.microsoft.com/office/drawing/2014/main" id="{6DE369C1-0666-183A-DBAA-DB5C67831758}"/>
              </a:ext>
            </a:extLst>
          </p:cNvPr>
          <p:cNvSpPr txBox="1"/>
          <p:nvPr/>
        </p:nvSpPr>
        <p:spPr>
          <a:xfrm>
            <a:off x="511582" y="1717319"/>
            <a:ext cx="8385242" cy="4031873"/>
          </a:xfrm>
          <a:prstGeom prst="rect">
            <a:avLst/>
          </a:prstGeom>
          <a:noFill/>
        </p:spPr>
        <p:txBody>
          <a:bodyPr wrap="square">
            <a:spAutoFit/>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As Christians we do not have the option of separating our personal faith from the work we do. </a:t>
            </a:r>
            <a:r>
              <a:rPr lang="en-US" sz="1600" dirty="0">
                <a:latin typeface="Calibri" panose="020F0502020204030204" pitchFamily="34" charset="0"/>
                <a:ea typeface="Calibri" panose="020F0502020204030204" pitchFamily="34" charset="0"/>
                <a:cs typeface="Calibri" panose="020F0502020204030204" pitchFamily="34" charset="0"/>
              </a:rPr>
              <a:t>We</a:t>
            </a:r>
            <a:r>
              <a:rPr lang="en-US" sz="1600" dirty="0">
                <a:effectLst/>
                <a:latin typeface="Calibri" panose="020F0502020204030204" pitchFamily="34" charset="0"/>
                <a:ea typeface="Calibri" panose="020F0502020204030204" pitchFamily="34" charset="0"/>
                <a:cs typeface="Calibri" panose="020F0502020204030204" pitchFamily="34" charset="0"/>
              </a:rPr>
              <a:t> have a relationship with God based on His grace and not our works (Ephesians 2:8-10).  However, we also cannot separate the content of our faith from the works we perform (James 2:17).  Thus, our moral duties must be consistent with our ethical practices. </a:t>
            </a:r>
          </a:p>
          <a:p>
            <a:pPr marL="285750" marR="0" indent="-285750">
              <a:spcBef>
                <a:spcPts val="0"/>
              </a:spcBef>
              <a:spcAft>
                <a:spcPts val="0"/>
              </a:spcAft>
              <a:buFont typeface="Arial" panose="020B0604020202020204" pitchFamily="34" charset="0"/>
              <a:buChar char="•"/>
            </a:pP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L="285750" marR="0" indent="-285750">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Any military virtue we profess and any military duty we perform must be in service to</a:t>
            </a:r>
            <a:r>
              <a:rPr lang="en-US" sz="1600" dirty="0">
                <a:latin typeface="Calibri" panose="020F0502020204030204" pitchFamily="34" charset="0"/>
                <a:ea typeface="Calibri" panose="020F0502020204030204" pitchFamily="34" charset="0"/>
                <a:cs typeface="Calibri" panose="020F0502020204030204" pitchFamily="34" charset="0"/>
              </a:rPr>
              <a:t> o</a:t>
            </a:r>
            <a:r>
              <a:rPr lang="en-US" sz="1600" dirty="0">
                <a:effectLst/>
                <a:latin typeface="Calibri" panose="020F0502020204030204" pitchFamily="34" charset="0"/>
                <a:ea typeface="Calibri" panose="020F0502020204030204" pitchFamily="34" charset="0"/>
                <a:cs typeface="Calibri" panose="020F0502020204030204" pitchFamily="34" charset="0"/>
              </a:rPr>
              <a:t>ur Lord’s new commandment (John 13:34-35), and the guidance of the Holy Spirit who</a:t>
            </a:r>
            <a:r>
              <a:rPr lang="en-US" sz="1600" dirty="0">
                <a:latin typeface="Calibri" panose="020F0502020204030204" pitchFamily="34" charset="0"/>
                <a:ea typeface="Calibri" panose="020F0502020204030204" pitchFamily="34" charset="0"/>
                <a:cs typeface="Calibri" panose="020F0502020204030204" pitchFamily="34" charset="0"/>
              </a:rPr>
              <a:t> </a:t>
            </a:r>
            <a:r>
              <a:rPr lang="en-US" sz="1600" dirty="0">
                <a:effectLst/>
                <a:latin typeface="Calibri" panose="020F0502020204030204" pitchFamily="34" charset="0"/>
                <a:ea typeface="Calibri" panose="020F0502020204030204" pitchFamily="34" charset="0"/>
                <a:cs typeface="Calibri" panose="020F0502020204030204" pitchFamily="34" charset="0"/>
              </a:rPr>
              <a:t>energizes (1 Corinthians 12:3) </a:t>
            </a:r>
            <a:r>
              <a:rPr lang="en-US" sz="1600" dirty="0">
                <a:latin typeface="Calibri" panose="020F0502020204030204" pitchFamily="34" charset="0"/>
                <a:ea typeface="Calibri" panose="020F0502020204030204" pitchFamily="34" charset="0"/>
                <a:cs typeface="Calibri" panose="020F0502020204030204" pitchFamily="34" charset="0"/>
              </a:rPr>
              <a:t> and </a:t>
            </a:r>
            <a:r>
              <a:rPr lang="en-US" sz="1600" dirty="0">
                <a:effectLst/>
                <a:latin typeface="Calibri" panose="020F0502020204030204" pitchFamily="34" charset="0"/>
                <a:ea typeface="Calibri" panose="020F0502020204030204" pitchFamily="34" charset="0"/>
                <a:cs typeface="Calibri" panose="020F0502020204030204" pitchFamily="34" charset="0"/>
              </a:rPr>
              <a:t>produces the fruits that guide our life practices (Galatians 5: 22-23).  </a:t>
            </a:r>
          </a:p>
          <a:p>
            <a:pPr marL="285750" indent="-285750">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The temptations and trials of ancient soldiers are not totally different from the struggles we face today.</a:t>
            </a:r>
            <a:r>
              <a:rPr lang="en-US" sz="1600" dirty="0">
                <a:effectLst/>
                <a:latin typeface="Calibri" panose="020F0502020204030204" pitchFamily="34" charset="0"/>
                <a:cs typeface="Calibri" panose="020F0502020204030204" pitchFamily="34" charset="0"/>
              </a:rPr>
              <a:t>  </a:t>
            </a:r>
            <a:r>
              <a:rPr lang="en-US" sz="1600" dirty="0">
                <a:latin typeface="Calibri" panose="020F0502020204030204" pitchFamily="34" charset="0"/>
                <a:ea typeface="Calibri" panose="020F0502020204030204" pitchFamily="34" charset="0"/>
                <a:cs typeface="Calibri" panose="020F0502020204030204" pitchFamily="34" charset="0"/>
              </a:rPr>
              <a:t>T</a:t>
            </a:r>
            <a:r>
              <a:rPr lang="en-US" sz="1600" dirty="0">
                <a:effectLst/>
                <a:latin typeface="Calibri" panose="020F0502020204030204" pitchFamily="34" charset="0"/>
                <a:ea typeface="Calibri" panose="020F0502020204030204" pitchFamily="34" charset="0"/>
                <a:cs typeface="Calibri" panose="020F0502020204030204" pitchFamily="34" charset="0"/>
              </a:rPr>
              <a:t>here will be those times when we are tempted and distressed, and our character as members of the military seems contrary to our character as Christians.  It may even seem impossible to act with integrity.  Yet, “with man this is impossible, but with God all things are possible (Matthew 19:26).”</a:t>
            </a:r>
            <a:r>
              <a:rPr lang="en-US" sz="1600" dirty="0">
                <a:effectLst/>
                <a:latin typeface="Calibri" panose="020F0502020204030204" pitchFamily="34" charset="0"/>
                <a:cs typeface="Calibri" panose="020F0502020204030204" pitchFamily="34" charset="0"/>
              </a:rPr>
              <a:t> </a:t>
            </a:r>
          </a:p>
          <a:p>
            <a:pPr marL="742950" lvl="1" indent="-285750">
              <a:buFont typeface="Arial" panose="020B0604020202020204" pitchFamily="34" charset="0"/>
              <a:buChar char="•"/>
            </a:pPr>
            <a:endParaRPr lang="en-US" sz="1600" dirty="0">
              <a:effectLst/>
              <a:latin typeface="Calibri" panose="020F0502020204030204" pitchFamily="34" charset="0"/>
              <a:cs typeface="Calibri" panose="020F0502020204030204" pitchFamily="34" charset="0"/>
            </a:endParaRPr>
          </a:p>
          <a:p>
            <a:pPr lvl="1"/>
            <a:r>
              <a:rPr lang="en-US" sz="1600" b="1" i="1" dirty="0">
                <a:latin typeface="Calibri" panose="020F0502020204030204" pitchFamily="34" charset="0"/>
                <a:ea typeface="Calibri" panose="020F0502020204030204" pitchFamily="34" charset="0"/>
                <a:cs typeface="Calibri" panose="020F0502020204030204" pitchFamily="34" charset="0"/>
              </a:rPr>
              <a:t>Let these </a:t>
            </a:r>
            <a:r>
              <a:rPr lang="en-US" sz="1600" b="1" i="1" dirty="0">
                <a:effectLst/>
                <a:latin typeface="Calibri" panose="020F0502020204030204" pitchFamily="34" charset="0"/>
                <a:ea typeface="Calibri" panose="020F0502020204030204" pitchFamily="34" charset="0"/>
                <a:cs typeface="Calibri" panose="020F0502020204030204" pitchFamily="34" charset="0"/>
              </a:rPr>
              <a:t>contacts between Roman soldiers with Jesus, John, Peter, and Paul be guides for us, as God draws us close to us in our military service. </a:t>
            </a:r>
          </a:p>
        </p:txBody>
      </p:sp>
      <p:pic>
        <p:nvPicPr>
          <p:cNvPr id="3" name="Picture 2">
            <a:extLst>
              <a:ext uri="{FF2B5EF4-FFF2-40B4-BE49-F238E27FC236}">
                <a16:creationId xmlns:a16="http://schemas.microsoft.com/office/drawing/2014/main" id="{0C537A4D-7695-8B6E-D2AD-DBCB2F9BF3DD}"/>
              </a:ext>
            </a:extLst>
          </p:cNvPr>
          <p:cNvPicPr>
            <a:picLocks noChangeAspect="1"/>
          </p:cNvPicPr>
          <p:nvPr/>
        </p:nvPicPr>
        <p:blipFill>
          <a:blip r:embed="rId2"/>
          <a:stretch>
            <a:fillRect/>
          </a:stretch>
        </p:blipFill>
        <p:spPr>
          <a:xfrm>
            <a:off x="141893" y="6002574"/>
            <a:ext cx="1163521" cy="715854"/>
          </a:xfrm>
          <a:prstGeom prst="rect">
            <a:avLst/>
          </a:prstGeom>
        </p:spPr>
      </p:pic>
    </p:spTree>
    <p:extLst>
      <p:ext uri="{BB962C8B-B14F-4D97-AF65-F5344CB8AC3E}">
        <p14:creationId xmlns:p14="http://schemas.microsoft.com/office/powerpoint/2010/main" val="18870135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052CB55-DD45-DE9F-69C9-D646B4F5535A}"/>
              </a:ext>
            </a:extLst>
          </p:cNvPr>
          <p:cNvSpPr txBox="1"/>
          <p:nvPr/>
        </p:nvSpPr>
        <p:spPr>
          <a:xfrm>
            <a:off x="451691" y="1868205"/>
            <a:ext cx="8240617" cy="3508653"/>
          </a:xfrm>
          <a:prstGeom prst="rect">
            <a:avLst/>
          </a:prstGeom>
          <a:noFill/>
        </p:spPr>
        <p:txBody>
          <a:bodyPr wrap="square">
            <a:spAutoFit/>
          </a:bodyPr>
          <a:lstStyle/>
          <a:p>
            <a:pPr marL="285750" indent="-28575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Arial" panose="020B0604020202020204" pitchFamily="34" charset="0"/>
              </a:rPr>
              <a:t>The temptations and trials of ancient soldiers are not totally different from the struggles we face today.</a:t>
            </a:r>
            <a:r>
              <a:rPr lang="en-US" sz="1600" dirty="0">
                <a:effectLst/>
              </a:rPr>
              <a:t> </a:t>
            </a:r>
          </a:p>
          <a:p>
            <a:pPr marL="285750" indent="-285750">
              <a:buFont typeface="Arial" panose="020B0604020202020204" pitchFamily="34" charset="0"/>
              <a:buChar char="•"/>
            </a:pPr>
            <a:endParaRPr lang="en-US" sz="1600" dirty="0">
              <a:effectLst/>
            </a:endParaRPr>
          </a:p>
          <a:p>
            <a:pPr marL="742950" lvl="1" indent="-285750">
              <a:buFont typeface="Arial" panose="020B0604020202020204" pitchFamily="34" charset="0"/>
              <a:buChar char="•"/>
            </a:pPr>
            <a:r>
              <a:rPr lang="en-US" dirty="0">
                <a:latin typeface="Calibri" panose="020F0502020204030204" pitchFamily="34" charset="0"/>
                <a:ea typeface="Calibri" panose="020F0502020204030204" pitchFamily="34" charset="0"/>
                <a:cs typeface="Arial" panose="020B0604020202020204" pitchFamily="34" charset="0"/>
              </a:rPr>
              <a:t>T</a:t>
            </a:r>
            <a:r>
              <a:rPr lang="en-US" dirty="0">
                <a:effectLst/>
                <a:latin typeface="Calibri" panose="020F0502020204030204" pitchFamily="34" charset="0"/>
                <a:ea typeface="Calibri" panose="020F0502020204030204" pitchFamily="34" charset="0"/>
                <a:cs typeface="Arial" panose="020B0604020202020204" pitchFamily="34" charset="0"/>
              </a:rPr>
              <a:t>here will be times when we are tempted and distressed, and our character as members of the military seems contrary to our character as Christians. </a:t>
            </a:r>
          </a:p>
          <a:p>
            <a:pPr marL="742950" lvl="1" indent="-285750">
              <a:buFont typeface="Arial" panose="020B0604020202020204" pitchFamily="34" charset="0"/>
              <a:buChar char="•"/>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Arial" panose="020B0604020202020204" pitchFamily="34" charset="0"/>
              </a:rPr>
              <a:t>It may even seem impossible to act with integrity.  Yet, “with man this is impossible, but with God all things are possible.” (Matthew 19:26)</a:t>
            </a:r>
            <a:endParaRPr lang="en-US" sz="1600" dirty="0">
              <a:effectLst/>
            </a:endParaRPr>
          </a:p>
          <a:p>
            <a:pPr marL="742950" lvl="1" indent="-285750">
              <a:buFont typeface="Arial" panose="020B0604020202020204" pitchFamily="34" charset="0"/>
              <a:buChar char="•"/>
            </a:pPr>
            <a:endParaRPr lang="en-US" sz="1600" dirty="0">
              <a:effectLst/>
            </a:endParaRPr>
          </a:p>
          <a:p>
            <a:pPr marL="742950" lvl="1" indent="-285750">
              <a:buFont typeface="Arial" panose="020B0604020202020204" pitchFamily="34" charset="0"/>
              <a:buChar char="•"/>
            </a:pPr>
            <a:endParaRPr lang="en-US" sz="1600" dirty="0"/>
          </a:p>
          <a:p>
            <a:pPr marL="742950" lvl="1" indent="-285750">
              <a:buFont typeface="Arial" panose="020B0604020202020204" pitchFamily="34" charset="0"/>
              <a:buChar char="•"/>
            </a:pPr>
            <a:endParaRPr lang="en-US" sz="1600" dirty="0">
              <a:effectLst/>
            </a:endParaRPr>
          </a:p>
          <a:p>
            <a:pPr lvl="1"/>
            <a:r>
              <a:rPr lang="en-US" sz="1600" b="1" dirty="0">
                <a:ea typeface="Calibri" panose="020F0502020204030204" pitchFamily="34" charset="0"/>
                <a:cs typeface="Arial" panose="020B0604020202020204" pitchFamily="34" charset="0"/>
              </a:rPr>
              <a:t>Let these </a:t>
            </a:r>
            <a:r>
              <a:rPr lang="en-US" sz="1600" b="1" dirty="0">
                <a:effectLst/>
                <a:ea typeface="Calibri" panose="020F0502020204030204" pitchFamily="34" charset="0"/>
                <a:cs typeface="Arial" panose="020B0604020202020204" pitchFamily="34" charset="0"/>
              </a:rPr>
              <a:t>contacts between Roman soldiers with Jesus, John, Peter, and Paul be guides for us, as God draws us close to us in our military service. </a:t>
            </a:r>
          </a:p>
        </p:txBody>
      </p:sp>
      <p:pic>
        <p:nvPicPr>
          <p:cNvPr id="6" name="Picture 5">
            <a:extLst>
              <a:ext uri="{FF2B5EF4-FFF2-40B4-BE49-F238E27FC236}">
                <a16:creationId xmlns:a16="http://schemas.microsoft.com/office/drawing/2014/main" id="{3B7CD34B-E559-7B37-49CF-1A80A6184C9D}"/>
              </a:ext>
            </a:extLst>
          </p:cNvPr>
          <p:cNvPicPr>
            <a:picLocks noChangeAspect="1"/>
          </p:cNvPicPr>
          <p:nvPr/>
        </p:nvPicPr>
        <p:blipFill>
          <a:blip r:embed="rId2"/>
          <a:stretch>
            <a:fillRect/>
          </a:stretch>
        </p:blipFill>
        <p:spPr>
          <a:xfrm>
            <a:off x="141893" y="6002574"/>
            <a:ext cx="1163521" cy="715854"/>
          </a:xfrm>
          <a:prstGeom prst="rect">
            <a:avLst/>
          </a:prstGeom>
        </p:spPr>
      </p:pic>
      <p:sp>
        <p:nvSpPr>
          <p:cNvPr id="8" name="TextBox 7">
            <a:extLst>
              <a:ext uri="{FF2B5EF4-FFF2-40B4-BE49-F238E27FC236}">
                <a16:creationId xmlns:a16="http://schemas.microsoft.com/office/drawing/2014/main" id="{21609BD6-E991-6CCC-D059-790CC201DF07}"/>
              </a:ext>
            </a:extLst>
          </p:cNvPr>
          <p:cNvSpPr txBox="1"/>
          <p:nvPr/>
        </p:nvSpPr>
        <p:spPr>
          <a:xfrm>
            <a:off x="3916496" y="305584"/>
            <a:ext cx="5051234" cy="584775"/>
          </a:xfrm>
          <a:prstGeom prst="rect">
            <a:avLst/>
          </a:prstGeom>
          <a:noFill/>
        </p:spPr>
        <p:txBody>
          <a:bodyPr wrap="square">
            <a:spAutoFit/>
          </a:bodyPr>
          <a:lstStyle/>
          <a:p>
            <a:r>
              <a:rPr lang="en-US" sz="3200" b="1" i="0" dirty="0">
                <a:latin typeface="+mn-lt"/>
              </a:rPr>
              <a:t>Conclusion (continued)</a:t>
            </a:r>
            <a:endParaRPr lang="en-US" sz="3200" dirty="0"/>
          </a:p>
        </p:txBody>
      </p:sp>
    </p:spTree>
    <p:extLst>
      <p:ext uri="{BB962C8B-B14F-4D97-AF65-F5344CB8AC3E}">
        <p14:creationId xmlns:p14="http://schemas.microsoft.com/office/powerpoint/2010/main" val="3621730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435ED-AABA-FA1B-775F-1ECC9857A462}"/>
              </a:ext>
            </a:extLst>
          </p:cNvPr>
          <p:cNvSpPr>
            <a:spLocks noGrp="1"/>
          </p:cNvSpPr>
          <p:nvPr>
            <p:ph type="title"/>
          </p:nvPr>
        </p:nvSpPr>
        <p:spPr>
          <a:xfrm>
            <a:off x="1565313" y="464277"/>
            <a:ext cx="7005810" cy="1325563"/>
          </a:xfrm>
        </p:spPr>
        <p:txBody>
          <a:bodyPr>
            <a:normAutofit/>
          </a:bodyPr>
          <a:lstStyle/>
          <a:p>
            <a:pPr algn="r"/>
            <a:r>
              <a:rPr lang="en-US" sz="3200" b="1" i="0" dirty="0">
                <a:latin typeface="+mn-lt"/>
              </a:rPr>
              <a:t>A Brief Introduction to </a:t>
            </a:r>
            <a:br>
              <a:rPr lang="en-US" sz="3200" b="1" i="0" dirty="0">
                <a:latin typeface="+mn-lt"/>
              </a:rPr>
            </a:br>
            <a:r>
              <a:rPr lang="en-US" sz="3200" b="1" i="0" dirty="0">
                <a:latin typeface="+mn-lt"/>
              </a:rPr>
              <a:t>Virtue Ethics (continued)</a:t>
            </a:r>
            <a:endParaRPr lang="en-US" sz="3200" dirty="0"/>
          </a:p>
        </p:txBody>
      </p:sp>
      <p:sp>
        <p:nvSpPr>
          <p:cNvPr id="5" name="TextBox 4">
            <a:extLst>
              <a:ext uri="{FF2B5EF4-FFF2-40B4-BE49-F238E27FC236}">
                <a16:creationId xmlns:a16="http://schemas.microsoft.com/office/drawing/2014/main" id="{B30279FB-978E-6A63-1BBC-F9340D174190}"/>
              </a:ext>
            </a:extLst>
          </p:cNvPr>
          <p:cNvSpPr txBox="1"/>
          <p:nvPr/>
        </p:nvSpPr>
        <p:spPr>
          <a:xfrm>
            <a:off x="462709" y="2453517"/>
            <a:ext cx="8218582" cy="2308324"/>
          </a:xfrm>
          <a:prstGeom prst="rect">
            <a:avLst/>
          </a:prstGeom>
          <a:noFill/>
        </p:spPr>
        <p:txBody>
          <a:bodyPr wrap="square">
            <a:spAutoFit/>
          </a:bodyPr>
          <a:lstStyle/>
          <a:p>
            <a:r>
              <a:rPr lang="en-US" dirty="0">
                <a:latin typeface="Calibri" panose="020F0502020204030204" pitchFamily="34" charset="0"/>
                <a:cs typeface="Calibri" panose="020F0502020204030204" pitchFamily="34" charset="0"/>
              </a:rPr>
              <a:t>Military members face many </a:t>
            </a:r>
            <a:r>
              <a:rPr lang="en-US" b="1" dirty="0">
                <a:latin typeface="Calibri" panose="020F0502020204030204" pitchFamily="34" charset="0"/>
                <a:cs typeface="Calibri" panose="020F0502020204030204" pitchFamily="34" charset="0"/>
              </a:rPr>
              <a:t>ethical and moral challenges </a:t>
            </a:r>
            <a:r>
              <a:rPr lang="en-US" dirty="0">
                <a:latin typeface="Calibri" panose="020F0502020204030204" pitchFamily="34" charset="0"/>
                <a:cs typeface="Calibri" panose="020F0502020204030204" pitchFamily="34" charset="0"/>
              </a:rPr>
              <a:t>throughout their time in service, including: obedience with the chain of command, misuse of government resources, respect/loyalty for others, resolution of conflicting values, cultural differences, political policy, and self vs. organization. </a:t>
            </a:r>
            <a:br>
              <a:rPr lang="en-US"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In every military and every culture there are many </a:t>
            </a:r>
            <a:r>
              <a:rPr lang="en-US" b="1" dirty="0">
                <a:latin typeface="Calibri" panose="020F0502020204030204" pitchFamily="34" charset="0"/>
                <a:cs typeface="Calibri" panose="020F0502020204030204" pitchFamily="34" charset="0"/>
              </a:rPr>
              <a:t>exemplars </a:t>
            </a:r>
            <a:r>
              <a:rPr lang="en-US" dirty="0">
                <a:latin typeface="Calibri" panose="020F0502020204030204" pitchFamily="34" charset="0"/>
                <a:cs typeface="Calibri" panose="020F0502020204030204" pitchFamily="34" charset="0"/>
              </a:rPr>
              <a:t>who demonstrate the essential virtues that lead to military success.  Some examples of these military virtues are wisdom, honor, courage, integrity, self-discipline, and loyalty.</a:t>
            </a:r>
          </a:p>
        </p:txBody>
      </p:sp>
      <p:pic>
        <p:nvPicPr>
          <p:cNvPr id="8" name="Picture 7">
            <a:extLst>
              <a:ext uri="{FF2B5EF4-FFF2-40B4-BE49-F238E27FC236}">
                <a16:creationId xmlns:a16="http://schemas.microsoft.com/office/drawing/2014/main" id="{BECF1860-1473-134E-26DC-DB5DD225BE04}"/>
              </a:ext>
            </a:extLst>
          </p:cNvPr>
          <p:cNvPicPr>
            <a:picLocks noChangeAspect="1"/>
          </p:cNvPicPr>
          <p:nvPr/>
        </p:nvPicPr>
        <p:blipFill>
          <a:blip r:embed="rId2"/>
          <a:stretch>
            <a:fillRect/>
          </a:stretch>
        </p:blipFill>
        <p:spPr>
          <a:xfrm>
            <a:off x="141893" y="6002574"/>
            <a:ext cx="1163521" cy="715854"/>
          </a:xfrm>
          <a:prstGeom prst="rect">
            <a:avLst/>
          </a:prstGeom>
        </p:spPr>
      </p:pic>
    </p:spTree>
    <p:extLst>
      <p:ext uri="{BB962C8B-B14F-4D97-AF65-F5344CB8AC3E}">
        <p14:creationId xmlns:p14="http://schemas.microsoft.com/office/powerpoint/2010/main" val="383830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E38EE-07D8-FD2C-E33D-6D798A087A8F}"/>
              </a:ext>
            </a:extLst>
          </p:cNvPr>
          <p:cNvSpPr>
            <a:spLocks noGrp="1"/>
          </p:cNvSpPr>
          <p:nvPr>
            <p:ph type="title"/>
          </p:nvPr>
        </p:nvSpPr>
        <p:spPr>
          <a:xfrm>
            <a:off x="3316076" y="297682"/>
            <a:ext cx="5448545" cy="1325563"/>
          </a:xfrm>
        </p:spPr>
        <p:txBody>
          <a:bodyPr>
            <a:normAutofit fontScale="90000"/>
          </a:bodyPr>
          <a:lstStyle/>
          <a:p>
            <a:pPr algn="r"/>
            <a:r>
              <a:rPr lang="en-US" sz="3600" b="1" i="0" dirty="0">
                <a:latin typeface="+mn-lt"/>
              </a:rPr>
              <a:t>Virtue Ethics is Different for    Christians! (Part 1)</a:t>
            </a:r>
            <a:br>
              <a:rPr lang="en-US" b="1" i="0" dirty="0">
                <a:latin typeface="+mn-lt"/>
              </a:rPr>
            </a:br>
            <a:endParaRPr lang="en-US" b="1" i="0" dirty="0">
              <a:latin typeface="+mn-lt"/>
            </a:endParaRPr>
          </a:p>
        </p:txBody>
      </p:sp>
      <p:sp>
        <p:nvSpPr>
          <p:cNvPr id="4" name="Content Placeholder 2">
            <a:extLst>
              <a:ext uri="{FF2B5EF4-FFF2-40B4-BE49-F238E27FC236}">
                <a16:creationId xmlns:a16="http://schemas.microsoft.com/office/drawing/2014/main" id="{885654B9-3EA9-3F1B-7C3E-E8A960C7F571}"/>
              </a:ext>
            </a:extLst>
          </p:cNvPr>
          <p:cNvSpPr>
            <a:spLocks noGrp="1"/>
          </p:cNvSpPr>
          <p:nvPr>
            <p:ph idx="1"/>
          </p:nvPr>
        </p:nvSpPr>
        <p:spPr>
          <a:xfrm>
            <a:off x="379379" y="1794112"/>
            <a:ext cx="8385243" cy="5261965"/>
          </a:xfrm>
        </p:spPr>
        <p:txBody>
          <a:bodyPr>
            <a:noAutofit/>
          </a:bodyPr>
          <a:lstStyle/>
          <a:p>
            <a:r>
              <a:rPr lang="en-US" sz="1800" dirty="0">
                <a:latin typeface="Calibri" panose="020F0502020204030204" pitchFamily="34" charset="0"/>
                <a:cs typeface="Calibri" panose="020F0502020204030204" pitchFamily="34" charset="0"/>
              </a:rPr>
              <a:t>In the military, any example of excellence can be an exemplar of virtue and character. But for Christians, </a:t>
            </a:r>
            <a:r>
              <a:rPr lang="en-US" sz="1800" b="1" dirty="0">
                <a:latin typeface="Calibri" panose="020F0502020204030204" pitchFamily="34" charset="0"/>
                <a:cs typeface="Calibri" panose="020F0502020204030204" pitchFamily="34" charset="0"/>
              </a:rPr>
              <a:t>our exemplar is Jesus Christ </a:t>
            </a:r>
            <a:r>
              <a:rPr lang="en-US" sz="1800" dirty="0">
                <a:latin typeface="Calibri" panose="020F0502020204030204" pitchFamily="34" charset="0"/>
                <a:cs typeface="Calibri" panose="020F0502020204030204" pitchFamily="34" charset="0"/>
              </a:rPr>
              <a:t>and the people through whom he reveals Himself to us.</a:t>
            </a:r>
          </a:p>
          <a:p>
            <a:pPr lvl="1"/>
            <a:r>
              <a:rPr lang="en-US" sz="1800" dirty="0">
                <a:latin typeface="Calibri" panose="020F0502020204030204" pitchFamily="34" charset="0"/>
                <a:cs typeface="Calibri" panose="020F0502020204030204" pitchFamily="34" charset="0"/>
              </a:rPr>
              <a:t>Hebrews 12:1-3: “Therefore, since we are surrounded by such a great cloud of witnesses, let us throw off everything that hinders and the sin that so easily entangles. And let us run with perseverance the race marked out for us, 2 fixing our eyes on Jesus, the pioneer and perfecter of faith. For the joy set before him he endured the cross, scorning its shame, and sat down at the right hand of the throne of God. 3 Consider him who endured such opposition from sinners, so that you will not grow weary and lose heart.” (New International Version)</a:t>
            </a:r>
          </a:p>
          <a:p>
            <a:r>
              <a:rPr lang="en-US" sz="1800" dirty="0">
                <a:latin typeface="Calibri" panose="020F0502020204030204" pitchFamily="34" charset="0"/>
                <a:cs typeface="Calibri" panose="020F0502020204030204" pitchFamily="34" charset="0"/>
              </a:rPr>
              <a:t>Thus, we live and serve under His new command: </a:t>
            </a:r>
          </a:p>
          <a:p>
            <a:pPr lvl="1"/>
            <a:r>
              <a:rPr lang="en-US" sz="1800" dirty="0">
                <a:latin typeface="Calibri" panose="020F0502020204030204" pitchFamily="34" charset="0"/>
                <a:ea typeface="Calibri" panose="020F0502020204030204" pitchFamily="34" charset="0"/>
                <a:cs typeface="Calibri" panose="020F0502020204030204" pitchFamily="34" charset="0"/>
              </a:rPr>
              <a:t>John 13:34-35: “</a:t>
            </a:r>
            <a:r>
              <a:rPr lang="en-US" sz="1800" dirty="0">
                <a:effectLst/>
                <a:latin typeface="Calibri" panose="020F0502020204030204" pitchFamily="34" charset="0"/>
                <a:ea typeface="Calibri" panose="020F0502020204030204" pitchFamily="34" charset="0"/>
                <a:cs typeface="Calibri" panose="020F0502020204030204" pitchFamily="34" charset="0"/>
              </a:rPr>
              <a:t>A new commandment I give you: Love one another. As I have loved you, so you also must love one another. By this everyone will know that you are my disciples, if you love one another”  </a:t>
            </a:r>
            <a:r>
              <a:rPr lang="en-US" sz="1800" dirty="0">
                <a:latin typeface="Calibri" panose="020F0502020204030204" pitchFamily="34" charset="0"/>
                <a:cs typeface="Calibri" panose="020F0502020204030204" pitchFamily="34" charset="0"/>
              </a:rPr>
              <a:t>(New International Version) </a:t>
            </a:r>
          </a:p>
        </p:txBody>
      </p:sp>
      <p:pic>
        <p:nvPicPr>
          <p:cNvPr id="3" name="Picture 2">
            <a:extLst>
              <a:ext uri="{FF2B5EF4-FFF2-40B4-BE49-F238E27FC236}">
                <a16:creationId xmlns:a16="http://schemas.microsoft.com/office/drawing/2014/main" id="{56FAF3B1-19F8-28C9-C550-128CF13A2D60}"/>
              </a:ext>
            </a:extLst>
          </p:cNvPr>
          <p:cNvPicPr>
            <a:picLocks noChangeAspect="1"/>
          </p:cNvPicPr>
          <p:nvPr/>
        </p:nvPicPr>
        <p:blipFill>
          <a:blip r:embed="rId2"/>
          <a:stretch>
            <a:fillRect/>
          </a:stretch>
        </p:blipFill>
        <p:spPr>
          <a:xfrm>
            <a:off x="141893" y="6002574"/>
            <a:ext cx="1163521" cy="715854"/>
          </a:xfrm>
          <a:prstGeom prst="rect">
            <a:avLst/>
          </a:prstGeom>
        </p:spPr>
      </p:pic>
    </p:spTree>
    <p:extLst>
      <p:ext uri="{BB962C8B-B14F-4D97-AF65-F5344CB8AC3E}">
        <p14:creationId xmlns:p14="http://schemas.microsoft.com/office/powerpoint/2010/main" val="3322149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ED5D293-83A3-732C-498D-86B14B415394}"/>
              </a:ext>
            </a:extLst>
          </p:cNvPr>
          <p:cNvSpPr>
            <a:spLocks noGrp="1"/>
          </p:cNvSpPr>
          <p:nvPr>
            <p:ph type="title"/>
          </p:nvPr>
        </p:nvSpPr>
        <p:spPr>
          <a:xfrm>
            <a:off x="3519186" y="275648"/>
            <a:ext cx="5349393" cy="1325563"/>
          </a:xfrm>
        </p:spPr>
        <p:txBody>
          <a:bodyPr>
            <a:normAutofit fontScale="90000"/>
          </a:bodyPr>
          <a:lstStyle/>
          <a:p>
            <a:pPr algn="r"/>
            <a:r>
              <a:rPr lang="en-US" sz="3600" b="1" i="0" dirty="0">
                <a:latin typeface="+mn-lt"/>
              </a:rPr>
              <a:t>Virtue Ethics is Different for Christians! (Part 2)</a:t>
            </a:r>
            <a:br>
              <a:rPr lang="en-US" b="1" i="0" dirty="0">
                <a:latin typeface="+mn-lt"/>
              </a:rPr>
            </a:br>
            <a:endParaRPr lang="en-US" b="1" i="0" dirty="0">
              <a:latin typeface="+mn-lt"/>
            </a:endParaRPr>
          </a:p>
        </p:txBody>
      </p:sp>
      <p:sp>
        <p:nvSpPr>
          <p:cNvPr id="6" name="Content Placeholder 2">
            <a:extLst>
              <a:ext uri="{FF2B5EF4-FFF2-40B4-BE49-F238E27FC236}">
                <a16:creationId xmlns:a16="http://schemas.microsoft.com/office/drawing/2014/main" id="{F0F81B9C-9E4A-5B85-E900-21CE23226FC7}"/>
              </a:ext>
            </a:extLst>
          </p:cNvPr>
          <p:cNvSpPr>
            <a:spLocks noGrp="1"/>
          </p:cNvSpPr>
          <p:nvPr>
            <p:ph idx="1"/>
          </p:nvPr>
        </p:nvSpPr>
        <p:spPr>
          <a:xfrm>
            <a:off x="141893" y="1974652"/>
            <a:ext cx="8860214" cy="5244960"/>
          </a:xfrm>
        </p:spPr>
        <p:txBody>
          <a:bodyPr>
            <a:noAutofit/>
          </a:bodyPr>
          <a:lstStyle/>
          <a:p>
            <a:r>
              <a:rPr lang="en-US" sz="1600" b="1" dirty="0">
                <a:latin typeface="Calibri" panose="020F0502020204030204" pitchFamily="34" charset="0"/>
                <a:cs typeface="Calibri" panose="020F0502020204030204" pitchFamily="34" charset="0"/>
              </a:rPr>
              <a:t>Jesus is our exemplar. </a:t>
            </a:r>
            <a:r>
              <a:rPr lang="en-US" sz="1600" dirty="0">
                <a:latin typeface="Calibri" panose="020F0502020204030204" pitchFamily="34" charset="0"/>
                <a:cs typeface="Calibri" panose="020F0502020204030204" pitchFamily="34" charset="0"/>
              </a:rPr>
              <a:t>The virtues (actions) that define excellence and well-being for His disciples are different.</a:t>
            </a:r>
          </a:p>
          <a:p>
            <a:pPr lvl="1"/>
            <a:r>
              <a:rPr lang="en-US" sz="1600" dirty="0">
                <a:latin typeface="Calibri" panose="020F0502020204030204" pitchFamily="34" charset="0"/>
                <a:cs typeface="Calibri" panose="020F0502020204030204" pitchFamily="34" charset="0"/>
              </a:rPr>
              <a:t>Hebrews 12:1-3: “Therefore, since we are surrounded by such a great cloud of witnesses, let us throw off everything that hinders and the sin that so easily entangles. And let us run with perseverance the race marked out for us, fixing our eyes on Jesus, the pioneer and perfecter of faith.” (New International Version)</a:t>
            </a:r>
          </a:p>
          <a:p>
            <a:r>
              <a:rPr lang="en-US" sz="1600" dirty="0">
                <a:latin typeface="Calibri" panose="020F0502020204030204" pitchFamily="34" charset="0"/>
                <a:cs typeface="Calibri" panose="020F0502020204030204" pitchFamily="34" charset="0"/>
              </a:rPr>
              <a:t>Living these virtues are defined as </a:t>
            </a:r>
            <a:r>
              <a:rPr lang="en-US" sz="1600" b="1" dirty="0">
                <a:latin typeface="Calibri" panose="020F0502020204030204" pitchFamily="34" charset="0"/>
                <a:cs typeface="Calibri" panose="020F0502020204030204" pitchFamily="34" charset="0"/>
              </a:rPr>
              <a:t>fruits of the Holy Spirit</a:t>
            </a:r>
            <a:r>
              <a:rPr lang="en-US" sz="1600" dirty="0">
                <a:latin typeface="Calibri" panose="020F0502020204030204" pitchFamily="34" charset="0"/>
                <a:cs typeface="Calibri" panose="020F0502020204030204" pitchFamily="34" charset="0"/>
              </a:rPr>
              <a:t>.</a:t>
            </a:r>
          </a:p>
          <a:p>
            <a:pPr lvl="1"/>
            <a:r>
              <a:rPr lang="en-US" sz="1600" dirty="0">
                <a:latin typeface="Calibri" panose="020F0502020204030204" pitchFamily="34" charset="0"/>
                <a:cs typeface="Calibri" panose="020F0502020204030204" pitchFamily="34" charset="0"/>
              </a:rPr>
              <a:t>Galatians 5:22-23: “But the fruit of the Spirit is love, joy, peace, forbearance, kindness, goodness, faithfulness, gentleness and self-control. Against such things there is no law. Those who belong to Christ Jesus have crucified the flesh with its passions and desires. Since we live by the Spirit, let us keep in step with the Spirit.” (New International Version)</a:t>
            </a:r>
          </a:p>
          <a:p>
            <a:r>
              <a:rPr lang="en-US" sz="1600" dirty="0">
                <a:latin typeface="Calibri" panose="020F0502020204030204" pitchFamily="34" charset="0"/>
                <a:cs typeface="Calibri" panose="020F0502020204030204" pitchFamily="34" charset="0"/>
              </a:rPr>
              <a:t>The new commandment to </a:t>
            </a:r>
            <a:r>
              <a:rPr lang="en-US" sz="1600" b="1" dirty="0">
                <a:latin typeface="Calibri" panose="020F0502020204030204" pitchFamily="34" charset="0"/>
                <a:cs typeface="Calibri" panose="020F0502020204030204" pitchFamily="34" charset="0"/>
              </a:rPr>
              <a:t>love one another </a:t>
            </a:r>
            <a:r>
              <a:rPr lang="en-US" sz="1600" dirty="0">
                <a:latin typeface="Calibri" panose="020F0502020204030204" pitchFamily="34" charset="0"/>
                <a:cs typeface="Calibri" panose="020F0502020204030204" pitchFamily="34" charset="0"/>
              </a:rPr>
              <a:t>and the </a:t>
            </a:r>
            <a:r>
              <a:rPr lang="en-US" sz="1600" b="1" dirty="0">
                <a:latin typeface="Calibri" panose="020F0502020204030204" pitchFamily="34" charset="0"/>
                <a:cs typeface="Calibri" panose="020F0502020204030204" pitchFamily="34" charset="0"/>
              </a:rPr>
              <a:t>fruits of the Holy Spirit</a:t>
            </a:r>
            <a:r>
              <a:rPr lang="en-US" sz="1600" dirty="0">
                <a:latin typeface="Calibri" panose="020F0502020204030204" pitchFamily="34" charset="0"/>
                <a:cs typeface="Calibri" panose="020F0502020204030204" pitchFamily="34" charset="0"/>
              </a:rPr>
              <a:t>  redefine human and military virtues.</a:t>
            </a:r>
          </a:p>
        </p:txBody>
      </p:sp>
      <p:pic>
        <p:nvPicPr>
          <p:cNvPr id="2" name="Picture 1">
            <a:extLst>
              <a:ext uri="{FF2B5EF4-FFF2-40B4-BE49-F238E27FC236}">
                <a16:creationId xmlns:a16="http://schemas.microsoft.com/office/drawing/2014/main" id="{36331E4B-B142-553B-7743-0AA1A316A951}"/>
              </a:ext>
            </a:extLst>
          </p:cNvPr>
          <p:cNvPicPr>
            <a:picLocks noChangeAspect="1"/>
          </p:cNvPicPr>
          <p:nvPr/>
        </p:nvPicPr>
        <p:blipFill>
          <a:blip r:embed="rId2"/>
          <a:stretch>
            <a:fillRect/>
          </a:stretch>
        </p:blipFill>
        <p:spPr>
          <a:xfrm>
            <a:off x="141893" y="6002574"/>
            <a:ext cx="1163521" cy="715854"/>
          </a:xfrm>
          <a:prstGeom prst="rect">
            <a:avLst/>
          </a:prstGeom>
        </p:spPr>
      </p:pic>
    </p:spTree>
    <p:extLst>
      <p:ext uri="{BB962C8B-B14F-4D97-AF65-F5344CB8AC3E}">
        <p14:creationId xmlns:p14="http://schemas.microsoft.com/office/powerpoint/2010/main" val="2242659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4E0E528-1B6C-0518-732B-8956FC365BB0}"/>
              </a:ext>
            </a:extLst>
          </p:cNvPr>
          <p:cNvSpPr txBox="1"/>
          <p:nvPr/>
        </p:nvSpPr>
        <p:spPr>
          <a:xfrm>
            <a:off x="512284" y="2570716"/>
            <a:ext cx="8119431" cy="2862322"/>
          </a:xfrm>
          <a:prstGeom prst="rect">
            <a:avLst/>
          </a:prstGeom>
          <a:noFill/>
        </p:spPr>
        <p:txBody>
          <a:bodyPr wrap="square">
            <a:spAutoFit/>
          </a:bodyPr>
          <a:lstStyle/>
          <a:p>
            <a:r>
              <a:rPr lang="en-US" dirty="0">
                <a:latin typeface="Calibri" panose="020F0502020204030204" pitchFamily="34" charset="0"/>
                <a:cs typeface="Calibri" panose="020F0502020204030204" pitchFamily="34" charset="0"/>
              </a:rPr>
              <a:t>Living these virtues are defined as </a:t>
            </a:r>
            <a:r>
              <a:rPr lang="en-US" b="1" dirty="0">
                <a:latin typeface="Calibri" panose="020F0502020204030204" pitchFamily="34" charset="0"/>
                <a:cs typeface="Calibri" panose="020F0502020204030204" pitchFamily="34" charset="0"/>
              </a:rPr>
              <a:t>fruits of the Holy Spirit</a:t>
            </a:r>
            <a:r>
              <a:rPr lang="en-US" dirty="0">
                <a:latin typeface="Calibri" panose="020F0502020204030204" pitchFamily="34" charset="0"/>
                <a:cs typeface="Calibri" panose="020F0502020204030204" pitchFamily="34" charset="0"/>
              </a:rPr>
              <a:t>.</a:t>
            </a:r>
            <a:br>
              <a:rPr lang="en-US"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Galatians 5:22-23: “But the fruit of the Spirit is love, joy, peace, forbearance, kindness, goodness, faithfulness, gentleness and self-control. Against such things there is no law. Those who belong to Christ Jesus have crucified the flesh with its passions and desires. Since we live by the Spirit, let us keep in step with the Spirit.” (New International Version)</a:t>
            </a:r>
            <a:br>
              <a:rPr lang="en-US"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new commandment to </a:t>
            </a:r>
            <a:r>
              <a:rPr lang="en-US" b="1" dirty="0">
                <a:latin typeface="Calibri" panose="020F0502020204030204" pitchFamily="34" charset="0"/>
                <a:cs typeface="Calibri" panose="020F0502020204030204" pitchFamily="34" charset="0"/>
              </a:rPr>
              <a:t>love one another </a:t>
            </a:r>
            <a:r>
              <a:rPr lang="en-US" dirty="0">
                <a:latin typeface="Calibri" panose="020F0502020204030204" pitchFamily="34" charset="0"/>
                <a:cs typeface="Calibri" panose="020F0502020204030204" pitchFamily="34" charset="0"/>
              </a:rPr>
              <a:t>and the </a:t>
            </a:r>
            <a:r>
              <a:rPr lang="en-US" b="1" dirty="0">
                <a:latin typeface="Calibri" panose="020F0502020204030204" pitchFamily="34" charset="0"/>
                <a:cs typeface="Calibri" panose="020F0502020204030204" pitchFamily="34" charset="0"/>
              </a:rPr>
              <a:t>fruits of the Holy Spirit</a:t>
            </a:r>
            <a:r>
              <a:rPr lang="en-US" dirty="0">
                <a:latin typeface="Calibri" panose="020F0502020204030204" pitchFamily="34" charset="0"/>
                <a:cs typeface="Calibri" panose="020F0502020204030204" pitchFamily="34" charset="0"/>
              </a:rPr>
              <a:t>  redefine human and military virtues.</a:t>
            </a:r>
          </a:p>
        </p:txBody>
      </p:sp>
      <p:sp>
        <p:nvSpPr>
          <p:cNvPr id="8" name="TextBox 7">
            <a:extLst>
              <a:ext uri="{FF2B5EF4-FFF2-40B4-BE49-F238E27FC236}">
                <a16:creationId xmlns:a16="http://schemas.microsoft.com/office/drawing/2014/main" id="{7310DF82-0511-7B48-95CB-398B7BF87CAC}"/>
              </a:ext>
            </a:extLst>
          </p:cNvPr>
          <p:cNvSpPr txBox="1"/>
          <p:nvPr/>
        </p:nvSpPr>
        <p:spPr>
          <a:xfrm>
            <a:off x="3470313" y="519625"/>
            <a:ext cx="5508434" cy="1077218"/>
          </a:xfrm>
          <a:prstGeom prst="rect">
            <a:avLst/>
          </a:prstGeom>
          <a:noFill/>
        </p:spPr>
        <p:txBody>
          <a:bodyPr wrap="square">
            <a:spAutoFit/>
          </a:bodyPr>
          <a:lstStyle/>
          <a:p>
            <a:pPr algn="r"/>
            <a:r>
              <a:rPr lang="en-US" sz="3200" b="1" i="0" dirty="0">
                <a:latin typeface="Calibri" panose="020F0502020204030204" pitchFamily="34" charset="0"/>
                <a:cs typeface="Calibri" panose="020F0502020204030204" pitchFamily="34" charset="0"/>
              </a:rPr>
              <a:t>Virtue Ethics is Different for Christians! (</a:t>
            </a:r>
            <a:r>
              <a:rPr lang="en-US" sz="3200" b="1" dirty="0">
                <a:latin typeface="Calibri" panose="020F0502020204030204" pitchFamily="34" charset="0"/>
                <a:cs typeface="Calibri" panose="020F0502020204030204" pitchFamily="34" charset="0"/>
              </a:rPr>
              <a:t>continued)</a:t>
            </a:r>
            <a:endParaRPr lang="en-US" sz="3200" dirty="0">
              <a:latin typeface="Calibri" panose="020F0502020204030204" pitchFamily="34" charset="0"/>
              <a:cs typeface="Calibri" panose="020F0502020204030204" pitchFamily="34" charset="0"/>
            </a:endParaRPr>
          </a:p>
        </p:txBody>
      </p:sp>
      <p:pic>
        <p:nvPicPr>
          <p:cNvPr id="9" name="Picture 8">
            <a:extLst>
              <a:ext uri="{FF2B5EF4-FFF2-40B4-BE49-F238E27FC236}">
                <a16:creationId xmlns:a16="http://schemas.microsoft.com/office/drawing/2014/main" id="{903A6E75-123E-5510-DCDB-3712A12DA627}"/>
              </a:ext>
            </a:extLst>
          </p:cNvPr>
          <p:cNvPicPr>
            <a:picLocks noChangeAspect="1"/>
          </p:cNvPicPr>
          <p:nvPr/>
        </p:nvPicPr>
        <p:blipFill>
          <a:blip r:embed="rId2"/>
          <a:stretch>
            <a:fillRect/>
          </a:stretch>
        </p:blipFill>
        <p:spPr>
          <a:xfrm>
            <a:off x="141893" y="6002574"/>
            <a:ext cx="1163521" cy="715854"/>
          </a:xfrm>
          <a:prstGeom prst="rect">
            <a:avLst/>
          </a:prstGeom>
        </p:spPr>
      </p:pic>
    </p:spTree>
    <p:extLst>
      <p:ext uri="{BB962C8B-B14F-4D97-AF65-F5344CB8AC3E}">
        <p14:creationId xmlns:p14="http://schemas.microsoft.com/office/powerpoint/2010/main" val="3428080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5F138-9475-85D1-ACCD-DF3E96B2E9D2}"/>
              </a:ext>
            </a:extLst>
          </p:cNvPr>
          <p:cNvSpPr>
            <a:spLocks noGrp="1"/>
          </p:cNvSpPr>
          <p:nvPr>
            <p:ph type="title"/>
          </p:nvPr>
        </p:nvSpPr>
        <p:spPr>
          <a:xfrm>
            <a:off x="1975634" y="529037"/>
            <a:ext cx="6691008" cy="748780"/>
          </a:xfrm>
        </p:spPr>
        <p:txBody>
          <a:bodyPr>
            <a:normAutofit fontScale="90000"/>
          </a:bodyPr>
          <a:lstStyle/>
          <a:p>
            <a:pPr algn="r"/>
            <a:r>
              <a:rPr lang="en-US" sz="3600" b="1" i="0" dirty="0">
                <a:latin typeface="+mn-lt"/>
              </a:rPr>
              <a:t>Inductive Bible </a:t>
            </a:r>
            <a:br>
              <a:rPr lang="en-US" sz="3600" b="1" i="0" dirty="0">
                <a:latin typeface="+mn-lt"/>
              </a:rPr>
            </a:br>
            <a:r>
              <a:rPr lang="en-US" sz="3600" b="1" i="0" dirty="0">
                <a:latin typeface="+mn-lt"/>
              </a:rPr>
              <a:t>Study Process</a:t>
            </a:r>
          </a:p>
        </p:txBody>
      </p:sp>
      <p:sp>
        <p:nvSpPr>
          <p:cNvPr id="6" name="TextBox 5">
            <a:extLst>
              <a:ext uri="{FF2B5EF4-FFF2-40B4-BE49-F238E27FC236}">
                <a16:creationId xmlns:a16="http://schemas.microsoft.com/office/drawing/2014/main" id="{3723425B-1986-FBCC-925A-89912F009A6F}"/>
              </a:ext>
            </a:extLst>
          </p:cNvPr>
          <p:cNvSpPr txBox="1"/>
          <p:nvPr/>
        </p:nvSpPr>
        <p:spPr>
          <a:xfrm>
            <a:off x="723653" y="1939923"/>
            <a:ext cx="8081709" cy="4062651"/>
          </a:xfrm>
          <a:prstGeom prst="rect">
            <a:avLst/>
          </a:prstGeom>
          <a:noFill/>
        </p:spPr>
        <p:txBody>
          <a:bodyPr wrap="square">
            <a:spAutoFit/>
          </a:bodyPr>
          <a:lstStyle/>
          <a:p>
            <a:pPr marL="285750" indent="-285750">
              <a:spcAft>
                <a:spcPts val="600"/>
              </a:spcAft>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Each of the following five Bible studies begin with a </a:t>
            </a:r>
            <a:r>
              <a:rPr lang="en-US" b="1" dirty="0">
                <a:latin typeface="Calibri" panose="020F0502020204030204" pitchFamily="34" charset="0"/>
                <a:ea typeface="Calibri" panose="020F0502020204030204" pitchFamily="34" charset="0"/>
                <a:cs typeface="Calibri" panose="020F0502020204030204" pitchFamily="34" charset="0"/>
              </a:rPr>
              <a:t>prayer</a:t>
            </a:r>
            <a:r>
              <a:rPr lang="en-US" dirty="0">
                <a:latin typeface="Calibri" panose="020F0502020204030204" pitchFamily="34" charset="0"/>
                <a:ea typeface="Calibri" panose="020F0502020204030204" pitchFamily="34" charset="0"/>
                <a:cs typeface="Calibri" panose="020F0502020204030204" pitchFamily="34" charset="0"/>
              </a:rPr>
              <a:t> and then focuses on </a:t>
            </a:r>
            <a:r>
              <a:rPr lang="en-US" b="1" dirty="0">
                <a:latin typeface="Calibri" panose="020F0502020204030204" pitchFamily="34" charset="0"/>
                <a:ea typeface="Calibri" panose="020F0502020204030204" pitchFamily="34" charset="0"/>
                <a:cs typeface="Calibri" panose="020F0502020204030204" pitchFamily="34" charset="0"/>
              </a:rPr>
              <a:t>texts</a:t>
            </a:r>
            <a:r>
              <a:rPr lang="en-US" dirty="0">
                <a:latin typeface="Calibri" panose="020F0502020204030204" pitchFamily="34" charset="0"/>
                <a:ea typeface="Calibri" panose="020F0502020204030204" pitchFamily="34" charset="0"/>
                <a:cs typeface="Calibri" panose="020F0502020204030204" pitchFamily="34" charset="0"/>
              </a:rPr>
              <a:t> from Luke and Acts involving John the Baptizer, Jesus, Peter, and Paul interacting with Roman soldiers.</a:t>
            </a:r>
          </a:p>
          <a:p>
            <a:pPr marL="285750" indent="-285750">
              <a:spcAft>
                <a:spcPts val="6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Each Bible study is </a:t>
            </a:r>
            <a:r>
              <a:rPr lang="en-US" sz="1800" b="1" dirty="0">
                <a:effectLst/>
                <a:latin typeface="Calibri" panose="020F0502020204030204" pitchFamily="34" charset="0"/>
                <a:ea typeface="Calibri" panose="020F0502020204030204" pitchFamily="34" charset="0"/>
                <a:cs typeface="Calibri" panose="020F0502020204030204" pitchFamily="34" charset="0"/>
              </a:rPr>
              <a:t>inductive</a:t>
            </a:r>
            <a:r>
              <a:rPr lang="en-US" sz="1800" dirty="0">
                <a:effectLst/>
                <a:latin typeface="Calibri" panose="020F0502020204030204" pitchFamily="34" charset="0"/>
                <a:ea typeface="Calibri" panose="020F0502020204030204" pitchFamily="34" charset="0"/>
                <a:cs typeface="Calibri" panose="020F0502020204030204" pitchFamily="34" charset="0"/>
              </a:rPr>
              <a:t>, with questions to help explore the meaning and </a:t>
            </a:r>
            <a:r>
              <a:rPr lang="en-US" dirty="0">
                <a:latin typeface="Calibri" panose="020F0502020204030204" pitchFamily="34" charset="0"/>
                <a:ea typeface="Calibri" panose="020F0502020204030204" pitchFamily="34" charset="0"/>
                <a:cs typeface="Calibri" panose="020F0502020204030204" pitchFamily="34" charset="0"/>
              </a:rPr>
              <a:t>application </a:t>
            </a:r>
            <a:r>
              <a:rPr lang="en-US" sz="1800" dirty="0">
                <a:effectLst/>
                <a:latin typeface="Calibri" panose="020F0502020204030204" pitchFamily="34" charset="0"/>
                <a:ea typeface="Calibri" panose="020F0502020204030204" pitchFamily="34" charset="0"/>
                <a:cs typeface="Calibri" panose="020F0502020204030204" pitchFamily="34" charset="0"/>
              </a:rPr>
              <a:t>of </a:t>
            </a:r>
            <a:r>
              <a:rPr lang="en-US" dirty="0">
                <a:latin typeface="Calibri" panose="020F0502020204030204" pitchFamily="34" charset="0"/>
                <a:ea typeface="Calibri" panose="020F0502020204030204" pitchFamily="34" charset="0"/>
                <a:cs typeface="Calibri" panose="020F0502020204030204" pitchFamily="34" charset="0"/>
              </a:rPr>
              <a:t>the </a:t>
            </a:r>
            <a:r>
              <a:rPr lang="en-US" sz="1800" dirty="0">
                <a:effectLst/>
                <a:latin typeface="Calibri" panose="020F0502020204030204" pitchFamily="34" charset="0"/>
                <a:ea typeface="Calibri" panose="020F0502020204030204" pitchFamily="34" charset="0"/>
                <a:cs typeface="Calibri" panose="020F0502020204030204" pitchFamily="34" charset="0"/>
              </a:rPr>
              <a:t>biblical text by a</a:t>
            </a:r>
            <a:r>
              <a:rPr lang="en-US" dirty="0">
                <a:latin typeface="Calibri" panose="020F0502020204030204" pitchFamily="34" charset="0"/>
                <a:ea typeface="Calibri" panose="020F0502020204030204" pitchFamily="34" charset="0"/>
                <a:cs typeface="Calibri" panose="020F0502020204030204" pitchFamily="34" charset="0"/>
              </a:rPr>
              <a:t>pplying reason, and experiences, and prayer in individual study or group discussion.</a:t>
            </a:r>
          </a:p>
          <a:p>
            <a:pPr marL="285750" indent="-285750">
              <a:spcAft>
                <a:spcPts val="600"/>
              </a:spcAft>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Each study can be done in one session., or they can be extended into two sessions by using the additional</a:t>
            </a:r>
            <a:r>
              <a:rPr lang="en-US" dirty="0">
                <a:effectLst/>
                <a:latin typeface="Calibri" panose="020F0502020204030204" pitchFamily="34" charset="0"/>
                <a:ea typeface="Calibri" panose="020F0502020204030204" pitchFamily="34" charset="0"/>
                <a:cs typeface="Calibri" panose="020F0502020204030204" pitchFamily="34" charset="0"/>
              </a:rPr>
              <a:t> texts for deeper study of the primary text.  These additional texts  provide examples of similar issues. </a:t>
            </a:r>
          </a:p>
          <a:p>
            <a:pPr marL="285750" indent="-285750">
              <a:spcAft>
                <a:spcPts val="600"/>
              </a:spcAft>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E</a:t>
            </a:r>
            <a:r>
              <a:rPr lang="en-US" dirty="0">
                <a:effectLst/>
                <a:latin typeface="Calibri" panose="020F0502020204030204" pitchFamily="34" charset="0"/>
                <a:ea typeface="Calibri" panose="020F0502020204030204" pitchFamily="34" charset="0"/>
                <a:cs typeface="Calibri" panose="020F0502020204030204" pitchFamily="34" charset="0"/>
              </a:rPr>
              <a:t>ach study ends with a prayer using an appropriate Psalm.</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p>
          <a:p>
            <a:pPr marL="0" marR="0" algn="ctr">
              <a:spcBef>
                <a:spcPts val="0"/>
              </a:spcBef>
              <a:spcAft>
                <a:spcPts val="0"/>
              </a:spcAft>
            </a:pPr>
            <a:r>
              <a:rPr lang="en-US" sz="2000" b="1" i="1" dirty="0">
                <a:effectLst/>
                <a:latin typeface="Calibri" panose="020F0502020204030204" pitchFamily="34" charset="0"/>
                <a:ea typeface="Calibri" panose="020F0502020204030204" pitchFamily="34" charset="0"/>
                <a:cs typeface="Calibri" panose="020F0502020204030204" pitchFamily="34" charset="0"/>
              </a:rPr>
              <a:t>May these studies bless you and strengthen you </a:t>
            </a:r>
          </a:p>
          <a:p>
            <a:pPr marL="0" marR="0" algn="ctr">
              <a:spcBef>
                <a:spcPts val="0"/>
              </a:spcBef>
              <a:spcAft>
                <a:spcPts val="0"/>
              </a:spcAft>
            </a:pPr>
            <a:r>
              <a:rPr lang="en-US" sz="2000" b="1" i="1" dirty="0">
                <a:effectLst/>
                <a:latin typeface="Calibri" panose="020F0502020204030204" pitchFamily="34" charset="0"/>
                <a:ea typeface="Calibri" panose="020F0502020204030204" pitchFamily="34" charset="0"/>
                <a:cs typeface="Calibri" panose="020F0502020204030204" pitchFamily="34" charset="0"/>
              </a:rPr>
              <a:t>in faithful service to our Lord and our </a:t>
            </a:r>
            <a:r>
              <a:rPr lang="en-US" sz="2000" b="1" i="1" dirty="0">
                <a:latin typeface="Calibri" panose="020F0502020204030204" pitchFamily="34" charset="0"/>
                <a:ea typeface="Calibri" panose="020F0502020204030204" pitchFamily="34" charset="0"/>
                <a:cs typeface="Calibri" panose="020F0502020204030204" pitchFamily="34" charset="0"/>
              </a:rPr>
              <a:t>n</a:t>
            </a:r>
            <a:r>
              <a:rPr lang="en-US" sz="2000" b="1" i="1" dirty="0">
                <a:effectLst/>
                <a:latin typeface="Calibri" panose="020F0502020204030204" pitchFamily="34" charset="0"/>
                <a:ea typeface="Calibri" panose="020F0502020204030204" pitchFamily="34" charset="0"/>
                <a:cs typeface="Calibri" panose="020F0502020204030204" pitchFamily="34" charset="0"/>
              </a:rPr>
              <a:t>ations.</a:t>
            </a:r>
          </a:p>
        </p:txBody>
      </p:sp>
      <p:pic>
        <p:nvPicPr>
          <p:cNvPr id="3" name="Picture 2">
            <a:extLst>
              <a:ext uri="{FF2B5EF4-FFF2-40B4-BE49-F238E27FC236}">
                <a16:creationId xmlns:a16="http://schemas.microsoft.com/office/drawing/2014/main" id="{F81EB892-E4B1-1E61-EE7C-6985D44BA831}"/>
              </a:ext>
            </a:extLst>
          </p:cNvPr>
          <p:cNvPicPr>
            <a:picLocks noChangeAspect="1"/>
          </p:cNvPicPr>
          <p:nvPr/>
        </p:nvPicPr>
        <p:blipFill>
          <a:blip r:embed="rId2"/>
          <a:stretch>
            <a:fillRect/>
          </a:stretch>
        </p:blipFill>
        <p:spPr>
          <a:xfrm>
            <a:off x="141893" y="6002574"/>
            <a:ext cx="1163521" cy="715854"/>
          </a:xfrm>
          <a:prstGeom prst="rect">
            <a:avLst/>
          </a:prstGeom>
        </p:spPr>
      </p:pic>
    </p:spTree>
    <p:extLst>
      <p:ext uri="{BB962C8B-B14F-4D97-AF65-F5344CB8AC3E}">
        <p14:creationId xmlns:p14="http://schemas.microsoft.com/office/powerpoint/2010/main" val="1261253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62FD90-756C-ABEB-AF36-4EE670EB53C3}"/>
              </a:ext>
            </a:extLst>
          </p:cNvPr>
          <p:cNvSpPr>
            <a:spLocks noGrp="1"/>
          </p:cNvSpPr>
          <p:nvPr>
            <p:ph idx="1"/>
          </p:nvPr>
        </p:nvSpPr>
        <p:spPr>
          <a:xfrm>
            <a:off x="898079" y="1684269"/>
            <a:ext cx="7216302" cy="4116746"/>
          </a:xfrm>
        </p:spPr>
        <p:txBody>
          <a:bodyPr>
            <a:noAutofit/>
          </a:bodyPr>
          <a:lstStyle/>
          <a:p>
            <a:pPr marL="0" indent="0">
              <a:buNone/>
            </a:pPr>
            <a:r>
              <a:rPr lang="en-US" sz="1800" b="1" dirty="0">
                <a:latin typeface="Calibri" panose="020F0502020204030204" pitchFamily="34" charset="0"/>
                <a:cs typeface="Calibri" panose="020F0502020204030204" pitchFamily="34" charset="0"/>
              </a:rPr>
              <a:t>Introduction </a:t>
            </a:r>
          </a:p>
          <a:p>
            <a:r>
              <a:rPr lang="en-US" sz="1800" dirty="0">
                <a:latin typeface="Calibri" panose="020F0502020204030204" pitchFamily="34" charset="0"/>
                <a:cs typeface="Calibri" panose="020F0502020204030204" pitchFamily="34" charset="0"/>
              </a:rPr>
              <a:t>This study focuses on values associated with </a:t>
            </a:r>
            <a:r>
              <a:rPr lang="en-US" sz="1800" b="1" dirty="0">
                <a:latin typeface="Calibri" panose="020F0502020204030204" pitchFamily="34" charset="0"/>
                <a:cs typeface="Calibri" panose="020F0502020204030204" pitchFamily="34" charset="0"/>
              </a:rPr>
              <a:t>targeting, self-discipline, and endurance under stress. </a:t>
            </a:r>
          </a:p>
          <a:p>
            <a:r>
              <a:rPr lang="en-US" sz="1800" dirty="0">
                <a:latin typeface="Calibri" panose="020F0502020204030204" pitchFamily="34" charset="0"/>
                <a:cs typeface="Calibri" panose="020F0502020204030204" pitchFamily="34" charset="0"/>
              </a:rPr>
              <a:t>Roman soldiers are watching a crowd and they ask John the Baptizer a question: “What does God require of us?” John uses three key words to answer the question.</a:t>
            </a:r>
          </a:p>
          <a:p>
            <a:pPr lvl="1"/>
            <a:r>
              <a:rPr lang="en-US" sz="1800" dirty="0">
                <a:latin typeface="Calibri" panose="020F0502020204030204" pitchFamily="34" charset="0"/>
                <a:cs typeface="Calibri" panose="020F0502020204030204" pitchFamily="34" charset="0"/>
              </a:rPr>
              <a:t>The first word literally means, “violent robbery or terrify” </a:t>
            </a:r>
          </a:p>
          <a:p>
            <a:pPr lvl="1"/>
            <a:r>
              <a:rPr lang="en-US" sz="1800" dirty="0">
                <a:latin typeface="Calibri" panose="020F0502020204030204" pitchFamily="34" charset="0"/>
                <a:cs typeface="Calibri" panose="020F0502020204030204" pitchFamily="34" charset="0"/>
              </a:rPr>
              <a:t>The second word literally means to accuse falsely</a:t>
            </a:r>
          </a:p>
          <a:p>
            <a:pPr lvl="1"/>
            <a:r>
              <a:rPr lang="en-US" sz="1800" dirty="0">
                <a:latin typeface="Calibri" panose="020F0502020204030204" pitchFamily="34" charset="0"/>
                <a:cs typeface="Calibri" panose="020F0502020204030204" pitchFamily="34" charset="0"/>
              </a:rPr>
              <a:t>The third word means to “have unfailing strength”</a:t>
            </a:r>
          </a:p>
          <a:p>
            <a:r>
              <a:rPr lang="en-US" sz="1800" dirty="0">
                <a:latin typeface="Calibri" panose="020F0502020204030204" pitchFamily="34" charset="0"/>
                <a:cs typeface="Calibri" panose="020F0502020204030204" pitchFamily="34" charset="0"/>
              </a:rPr>
              <a:t>A fearful, stressed, and discontented soldier is a dangerous soldier to him/herself, to comrades, and to society. </a:t>
            </a:r>
          </a:p>
          <a:p>
            <a:pPr lvl="1"/>
            <a:r>
              <a:rPr lang="en-US" sz="1800" dirty="0">
                <a:latin typeface="Calibri" panose="020F0502020204030204" pitchFamily="34" charset="0"/>
                <a:cs typeface="Calibri" panose="020F0502020204030204" pitchFamily="34" charset="0"/>
              </a:rPr>
              <a:t>Thus, John the Baptizer’s answer to the soldiers invites us to consider our levels of “unfailing strength” under stress, our honesty, and our targeting. </a:t>
            </a:r>
          </a:p>
        </p:txBody>
      </p:sp>
      <p:sp>
        <p:nvSpPr>
          <p:cNvPr id="10" name="Title 1">
            <a:extLst>
              <a:ext uri="{FF2B5EF4-FFF2-40B4-BE49-F238E27FC236}">
                <a16:creationId xmlns:a16="http://schemas.microsoft.com/office/drawing/2014/main" id="{5E670A13-FB64-DA7C-F07D-000176D53014}"/>
              </a:ext>
            </a:extLst>
          </p:cNvPr>
          <p:cNvSpPr>
            <a:spLocks noGrp="1"/>
          </p:cNvSpPr>
          <p:nvPr>
            <p:ph type="title"/>
          </p:nvPr>
        </p:nvSpPr>
        <p:spPr>
          <a:xfrm>
            <a:off x="1679369" y="307488"/>
            <a:ext cx="6851962" cy="1272608"/>
          </a:xfrm>
        </p:spPr>
        <p:txBody>
          <a:bodyPr>
            <a:normAutofit fontScale="90000"/>
          </a:bodyPr>
          <a:lstStyle/>
          <a:p>
            <a:pPr algn="r">
              <a:spcAft>
                <a:spcPts val="600"/>
              </a:spcAft>
            </a:pPr>
            <a:r>
              <a:rPr lang="en-US" sz="2700" b="1" i="0" dirty="0">
                <a:latin typeface="+mn-lt"/>
              </a:rPr>
              <a:t>Study 1: </a:t>
            </a:r>
            <a:br>
              <a:rPr lang="en-US" sz="2700" b="1" i="0" dirty="0">
                <a:latin typeface="+mn-lt"/>
              </a:rPr>
            </a:br>
            <a:r>
              <a:rPr lang="en-US" sz="2700" b="1" i="0" dirty="0">
                <a:solidFill>
                  <a:schemeClr val="accent1">
                    <a:lumMod val="60000"/>
                    <a:lumOff val="40000"/>
                  </a:schemeClr>
                </a:solidFill>
                <a:latin typeface="+mn-lt"/>
              </a:rPr>
              <a:t>What Does God Require of Us?</a:t>
            </a:r>
            <a:r>
              <a:rPr lang="en-US" sz="2200" b="1" i="0" dirty="0">
                <a:solidFill>
                  <a:schemeClr val="accent1">
                    <a:lumMod val="60000"/>
                    <a:lumOff val="40000"/>
                  </a:schemeClr>
                </a:solidFill>
                <a:latin typeface="+mn-lt"/>
              </a:rPr>
              <a:t> </a:t>
            </a:r>
            <a:br>
              <a:rPr lang="en-US" sz="2200" b="1" i="0" dirty="0">
                <a:latin typeface="+mn-lt"/>
              </a:rPr>
            </a:br>
            <a:r>
              <a:rPr lang="en-US" sz="2000" b="1" i="0" dirty="0">
                <a:latin typeface="+mn-lt"/>
              </a:rPr>
              <a:t>John the Baptizer and the Roman Soldiers</a:t>
            </a:r>
            <a:br>
              <a:rPr lang="en-US" sz="2000" b="1" i="0" dirty="0">
                <a:latin typeface="+mn-lt"/>
              </a:rPr>
            </a:br>
            <a:r>
              <a:rPr lang="en-US" sz="2000" b="1" i="0" dirty="0">
                <a:latin typeface="+mn-lt"/>
              </a:rPr>
              <a:t>Luke 3:14</a:t>
            </a:r>
            <a:endParaRPr lang="en-US" b="1" i="0" dirty="0">
              <a:latin typeface="+mn-lt"/>
            </a:endParaRPr>
          </a:p>
        </p:txBody>
      </p:sp>
      <p:pic>
        <p:nvPicPr>
          <p:cNvPr id="2" name="Picture 1">
            <a:extLst>
              <a:ext uri="{FF2B5EF4-FFF2-40B4-BE49-F238E27FC236}">
                <a16:creationId xmlns:a16="http://schemas.microsoft.com/office/drawing/2014/main" id="{A86AE228-1ED0-123D-7352-E319C3114F0F}"/>
              </a:ext>
            </a:extLst>
          </p:cNvPr>
          <p:cNvPicPr>
            <a:picLocks noChangeAspect="1"/>
          </p:cNvPicPr>
          <p:nvPr/>
        </p:nvPicPr>
        <p:blipFill>
          <a:blip r:embed="rId2"/>
          <a:stretch>
            <a:fillRect/>
          </a:stretch>
        </p:blipFill>
        <p:spPr>
          <a:xfrm>
            <a:off x="141893" y="6002574"/>
            <a:ext cx="1163521" cy="715854"/>
          </a:xfrm>
          <a:prstGeom prst="rect">
            <a:avLst/>
          </a:prstGeom>
        </p:spPr>
      </p:pic>
    </p:spTree>
    <p:extLst>
      <p:ext uri="{BB962C8B-B14F-4D97-AF65-F5344CB8AC3E}">
        <p14:creationId xmlns:p14="http://schemas.microsoft.com/office/powerpoint/2010/main" val="4079294431"/>
      </p:ext>
    </p:extLst>
  </p:cSld>
  <p:clrMapOvr>
    <a:masterClrMapping/>
  </p:clrMapOvr>
</p:sld>
</file>

<file path=ppt/theme/theme1.xml><?xml version="1.0" encoding="utf-8"?>
<a:theme xmlns:a="http://schemas.openxmlformats.org/drawingml/2006/main" name="BrushVTI">
  <a:themeElements>
    <a:clrScheme name="AnalogousFromDarkSeedLeftStep">
      <a:dk1>
        <a:srgbClr val="000000"/>
      </a:dk1>
      <a:lt1>
        <a:srgbClr val="FFFFFF"/>
      </a:lt1>
      <a:dk2>
        <a:srgbClr val="3D3522"/>
      </a:dk2>
      <a:lt2>
        <a:srgbClr val="E8E2E6"/>
      </a:lt2>
      <a:accent1>
        <a:srgbClr val="47B668"/>
      </a:accent1>
      <a:accent2>
        <a:srgbClr val="49B13B"/>
      </a:accent2>
      <a:accent3>
        <a:srgbClr val="7EB045"/>
      </a:accent3>
      <a:accent4>
        <a:srgbClr val="A2A737"/>
      </a:accent4>
      <a:accent5>
        <a:srgbClr val="C3974D"/>
      </a:accent5>
      <a:accent6>
        <a:srgbClr val="B1543B"/>
      </a:accent6>
      <a:hlink>
        <a:srgbClr val="958031"/>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emplate>Office Theme</Template>
  <TotalTime>11271</TotalTime>
  <Words>5572</Words>
  <Application>Microsoft Office PowerPoint</Application>
  <PresentationFormat>On-screen Show (4:3)</PresentationFormat>
  <Paragraphs>251</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Century Gothic</vt:lpstr>
      <vt:lpstr>Courier New</vt:lpstr>
      <vt:lpstr>Elephant</vt:lpstr>
      <vt:lpstr>Symbol</vt:lpstr>
      <vt:lpstr>BrushVTI</vt:lpstr>
      <vt:lpstr>Biblical Principles  for Christian Military Service </vt:lpstr>
      <vt:lpstr>These five inductive Bible studies are written as guides for Christians to faithfully serve in the  military by:   1)  understanding key Christ-centered, biblical texts about military service  2)  discussing  our Lord’s  requirements for military service  3)  discerning  what God requires of us in our military service.</vt:lpstr>
      <vt:lpstr>A Brief Introduction  to Virtue Ethics</vt:lpstr>
      <vt:lpstr>A Brief Introduction to  Virtue Ethics (continued)</vt:lpstr>
      <vt:lpstr>Virtue Ethics is Different for    Christians! (Part 1) </vt:lpstr>
      <vt:lpstr>Virtue Ethics is Different for Christians! (Part 2) </vt:lpstr>
      <vt:lpstr>PowerPoint Presentation</vt:lpstr>
      <vt:lpstr>Inductive Bible  Study Process</vt:lpstr>
      <vt:lpstr>Study 1:  What Does God Require of Us?  John the Baptizer and the Roman Soldiers Luke 3:14</vt:lpstr>
      <vt:lpstr>Study 1: What Does God Require of Us?  John the Baptizer and the Roman Soldiers</vt:lpstr>
      <vt:lpstr>Study 1: What Does God Require of Us?  John the Baptizer and the Roman Soldiers</vt:lpstr>
      <vt:lpstr>Study 1: Additional Texts</vt:lpstr>
      <vt:lpstr>Study 2: For I Myself Am  Under Authority Jesus and the Centurion — Luke 7:1-10</vt:lpstr>
      <vt:lpstr>Study 2: For I Myself am Under  Authority Jesus and the Centurion</vt:lpstr>
      <vt:lpstr>Study 2: For I Myself Am  Under Authority Jesus and the Centurion  </vt:lpstr>
      <vt:lpstr>Study 2: Additional Texts</vt:lpstr>
      <vt:lpstr>Study 3: “Surely This Man  Was Righteous.”  Jesus and the Centurion at the Cross  (Luke 23:44-49)</vt:lpstr>
      <vt:lpstr>Study 3: “Surely This Man  Was Righteous.”  Jesus and the Centurion at the Cross</vt:lpstr>
      <vt:lpstr>Study 3: “Surely This Man  Was Righteous.”  Jesus and the Centurion at the Cross</vt:lpstr>
      <vt:lpstr>Study 3: Additional Texts</vt:lpstr>
      <vt:lpstr>Study 4: “We Are All Here in the  Presence of God to Listen.” Peter and Cornelius (Acts 10:1-48)</vt:lpstr>
      <vt:lpstr>Study 4: “We Are All Here in the  Presence of God to Listen.” Peter and Cornelius  </vt:lpstr>
      <vt:lpstr>Study 4: “We Are All Here in the  Presence of God to Listen.” Peter and Cornelius</vt:lpstr>
      <vt:lpstr>Study 4: “We Are All Here in the  Presence of God to Listen.” Peter and Cornelius </vt:lpstr>
      <vt:lpstr>Study 4: Additional Texts</vt:lpstr>
      <vt:lpstr>PowerPoint Presentation</vt:lpstr>
      <vt:lpstr>PowerPoint Presentation</vt:lpstr>
      <vt:lpstr>PowerPoint Presentation</vt:lpstr>
      <vt:lpstr>Study 5: Additional Texts</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Biblical Principles for Christian Military Service </dc:title>
  <dc:creator>Jeff Zust</dc:creator>
  <cp:lastModifiedBy>Emanuela Haien</cp:lastModifiedBy>
  <cp:revision>37</cp:revision>
  <dcterms:created xsi:type="dcterms:W3CDTF">2022-09-23T16:52:09Z</dcterms:created>
  <dcterms:modified xsi:type="dcterms:W3CDTF">2022-11-01T20:53:56Z</dcterms:modified>
</cp:coreProperties>
</file>